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8" r:id="rId2"/>
    <p:sldId id="257" r:id="rId3"/>
    <p:sldId id="260" r:id="rId4"/>
    <p:sldId id="266" r:id="rId5"/>
    <p:sldId id="270" r:id="rId6"/>
    <p:sldId id="288" r:id="rId7"/>
    <p:sldId id="269" r:id="rId8"/>
    <p:sldId id="275" r:id="rId9"/>
    <p:sldId id="279" r:id="rId10"/>
    <p:sldId id="274" r:id="rId11"/>
    <p:sldId id="286" r:id="rId12"/>
    <p:sldId id="289" r:id="rId13"/>
    <p:sldId id="280" r:id="rId14"/>
    <p:sldId id="263" r:id="rId15"/>
    <p:sldId id="265" r:id="rId16"/>
    <p:sldId id="264" r:id="rId17"/>
    <p:sldId id="281" r:id="rId18"/>
    <p:sldId id="290" r:id="rId19"/>
    <p:sldId id="262" r:id="rId20"/>
    <p:sldId id="282" r:id="rId21"/>
    <p:sldId id="284" r:id="rId22"/>
    <p:sldId id="285" r:id="rId23"/>
    <p:sldId id="291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1" autoAdjust="0"/>
    <p:restoredTop sz="94660"/>
  </p:normalViewPr>
  <p:slideViewPr>
    <p:cSldViewPr>
      <p:cViewPr varScale="1">
        <p:scale>
          <a:sx n="87" d="100"/>
          <a:sy n="87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5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4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1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9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3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0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94757" TargetMode="External"/><Relationship Id="rId7" Type="http://schemas.openxmlformats.org/officeDocument/2006/relationships/hyperlink" Target="https://pandia.ru/text/category/selmzskie_poseleniy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andia.ru/text/category/munitcipalmznie_obrazovaniya/" TargetMode="External"/><Relationship Id="rId5" Type="http://schemas.openxmlformats.org/officeDocument/2006/relationships/hyperlink" Target="https://dic.academic.ru/dic.nsf/ruwiki/3" TargetMode="External"/><Relationship Id="rId4" Type="http://schemas.openxmlformats.org/officeDocument/2006/relationships/hyperlink" Target="https://dic.academic.ru/dic.nsf/ruwiki/620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88640"/>
            <a:ext cx="8229600" cy="50825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5301208"/>
            <a:ext cx="8229600" cy="1180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/>
              <a:t>24 сентября 1924 года </a:t>
            </a:r>
            <a:r>
              <a:rPr lang="ru-RU" sz="2000" dirty="0" smtClean="0"/>
              <a:t> в городе Новониколаевске на заседании  </a:t>
            </a:r>
            <a:r>
              <a:rPr lang="ru-RU" sz="2000" dirty="0"/>
              <a:t>Сибирского Революционного </a:t>
            </a:r>
            <a:r>
              <a:rPr lang="ru-RU" sz="2000" dirty="0" smtClean="0"/>
              <a:t>комитета  под председательством товарища </a:t>
            </a:r>
            <a:r>
              <a:rPr lang="ru-RU" sz="2000" dirty="0"/>
              <a:t> </a:t>
            </a:r>
            <a:r>
              <a:rPr lang="ru-RU" sz="2000" dirty="0" smtClean="0"/>
              <a:t>Эйхе было принято решение «Об </a:t>
            </a:r>
            <a:r>
              <a:rPr lang="ru-RU" sz="2000" dirty="0"/>
              <a:t>утверждении районно-волостного деления Омской губернии» </a:t>
            </a:r>
            <a:r>
              <a:rPr lang="ru-RU" sz="2000" dirty="0" smtClean="0"/>
              <a:t>Тем самым </a:t>
            </a:r>
            <a:r>
              <a:rPr lang="ru-RU" sz="2000" dirty="0"/>
              <a:t>составе Татарского уезда была утверждена </a:t>
            </a:r>
            <a:r>
              <a:rPr lang="ru-RU" sz="2000" dirty="0" err="1"/>
              <a:t>Купинская</a:t>
            </a:r>
            <a:r>
              <a:rPr lang="ru-RU" sz="2000" dirty="0"/>
              <a:t> волость с центром в селе Купино, впоследствии получившая название района. </a:t>
            </a:r>
          </a:p>
        </p:txBody>
      </p:sp>
      <p:pic>
        <p:nvPicPr>
          <p:cNvPr id="1026" name="Picture 2" descr="D:\Scan2\00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4" y="215153"/>
            <a:ext cx="8136904" cy="50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1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30 г. – период массовой коллективизации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декабре 1930 года была организована первая </a:t>
            </a:r>
            <a:r>
              <a:rPr lang="ru-RU" dirty="0" err="1"/>
              <a:t>машино</a:t>
            </a:r>
            <a:r>
              <a:rPr lang="ru-RU" dirty="0"/>
              <a:t>-тракторная </a:t>
            </a:r>
            <a:r>
              <a:rPr lang="ru-RU" dirty="0" smtClean="0"/>
              <a:t>станция. 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1932 г. строится паровозное депо для текущего ремонта проходящих составов.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1935 - организована мастерская по ремонту с/х техники, затем на ее базе вырастает механический завод.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этом же году была создана слесарно-механическая мастерская, впоследствии преобразованная в вагоноремонтное депо.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1936 году организуется пункт по убою птицы, на основе которого вырос крупный </a:t>
            </a:r>
            <a:r>
              <a:rPr lang="ru-RU" dirty="0" smtClean="0"/>
              <a:t>мясокомбинат.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2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Период 1941-1945 гг.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  </a:t>
            </a:r>
            <a:r>
              <a:rPr lang="ru-RU" sz="2400" dirty="0"/>
              <a:t>Не обошли нас стороной годы военного лихолетья. Труженики района сдали государству: 7 млн. пудов хлеба, 288 тыс. пудов мяса, 1260 тыс. пудов молока, 424 ц. </a:t>
            </a:r>
            <a:r>
              <a:rPr lang="ru-RU" sz="2400" dirty="0" smtClean="0"/>
              <a:t>шерсти. По </a:t>
            </a:r>
            <a:r>
              <a:rPr lang="ru-RU" sz="2400" dirty="0"/>
              <a:t>решению правительства в августе 1944 года за успехи в проведении весеннего сева труженикам </a:t>
            </a:r>
            <a:r>
              <a:rPr lang="ru-RU" sz="2400" dirty="0" err="1"/>
              <a:t>Купинского</a:t>
            </a:r>
            <a:r>
              <a:rPr lang="ru-RU" sz="2400" dirty="0"/>
              <a:t> района было вручено переходящее Красное знамя. </a:t>
            </a:r>
            <a:r>
              <a:rPr lang="ru-RU" sz="2400" dirty="0" smtClean="0"/>
              <a:t>В </a:t>
            </a:r>
            <a:r>
              <a:rPr lang="ru-RU" sz="2400" dirty="0"/>
              <a:t>годы войны продолжается социально-экономическое развитие города и района: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введен </a:t>
            </a:r>
            <a:r>
              <a:rPr lang="ru-RU" sz="2400" dirty="0"/>
              <a:t>в эксплуатацию механизированный рыбозавод, </a:t>
            </a:r>
            <a:r>
              <a:rPr lang="ru-RU" sz="2400" dirty="0" err="1"/>
              <a:t>райтоп</a:t>
            </a:r>
            <a:r>
              <a:rPr lang="ru-RU" sz="2400" dirty="0"/>
              <a:t>, </a:t>
            </a:r>
            <a:r>
              <a:rPr lang="ru-RU" sz="2400" dirty="0" err="1"/>
              <a:t>райпищекомбинат</a:t>
            </a:r>
            <a:r>
              <a:rPr lang="ru-RU" sz="2400" dirty="0"/>
              <a:t>, внесшие немалый вклад в развитие экономики Новосибирской области. </a:t>
            </a:r>
            <a:endParaRPr lang="ru-RU" sz="24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6201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Послевоенный период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       Для дальнейшего социально-экономического развития, как района, так и всей области немало было сделано в послевоенные годы:</a:t>
            </a:r>
          </a:p>
          <a:p>
            <a:r>
              <a:rPr lang="ru-RU" dirty="0"/>
              <a:t>создается автохозяйство</a:t>
            </a:r>
          </a:p>
          <a:p>
            <a:r>
              <a:rPr lang="ru-RU" dirty="0"/>
              <a:t>завершено строительство знаменитого на всю Сибирь молочно-консервного комбината</a:t>
            </a:r>
          </a:p>
          <a:p>
            <a:r>
              <a:rPr lang="ru-RU" dirty="0"/>
              <a:t>образуется инкубаторная станция </a:t>
            </a:r>
          </a:p>
          <a:p>
            <a:r>
              <a:rPr lang="ru-RU" dirty="0"/>
              <a:t>вводится в строй первая очередь элеватора </a:t>
            </a:r>
          </a:p>
          <a:p>
            <a:r>
              <a:rPr lang="ru-RU" dirty="0"/>
              <a:t>начинает работу новый швейный цех</a:t>
            </a:r>
          </a:p>
          <a:p>
            <a:r>
              <a:rPr lang="ru-RU" dirty="0"/>
              <a:t>завершено строительство лыжной базы</a:t>
            </a:r>
          </a:p>
          <a:p>
            <a:r>
              <a:rPr lang="ru-RU" dirty="0"/>
              <a:t>начинает работу поликлиника</a:t>
            </a:r>
          </a:p>
          <a:p>
            <a:r>
              <a:rPr lang="ru-RU" dirty="0"/>
              <a:t>появляется в городе кафе-ресторан</a:t>
            </a:r>
          </a:p>
        </p:txBody>
      </p:sp>
    </p:spTree>
    <p:extLst>
      <p:ext uri="{BB962C8B-B14F-4D97-AF65-F5344CB8AC3E}">
        <p14:creationId xmlns:p14="http://schemas.microsoft.com/office/powerpoint/2010/main" val="359077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latin typeface="+mn-lt"/>
              </a:rPr>
              <a:t>Купинский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район всегда был одним из крупнейших сельскохозяйственных районов области. В настоящее время сельскохозяйственным производством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занимается  13 акционерных обществ, 68 фермерских хозяйств. Основная специализация сельскохозяйственных предприятий - производство молока, мяса, зерновых культур. Одними из самых крупных и эффективных хозяйств района являются: ЗАО им. «</a:t>
            </a:r>
            <a:r>
              <a:rPr lang="ru-RU" sz="1800" dirty="0">
                <a:latin typeface="+mn-lt"/>
              </a:rPr>
              <a:t>Л</a:t>
            </a:r>
            <a:r>
              <a:rPr lang="ru-RU" sz="1800" dirty="0" smtClean="0">
                <a:latin typeface="+mn-lt"/>
              </a:rPr>
              <a:t>енина», ЗАО «Верный путь», ЗАО им. «</a:t>
            </a:r>
            <a:r>
              <a:rPr lang="ru-RU" sz="1800" dirty="0" err="1" smtClean="0">
                <a:latin typeface="+mn-lt"/>
              </a:rPr>
              <a:t>Лукошино</a:t>
            </a:r>
            <a:r>
              <a:rPr lang="ru-RU" sz="1800" dirty="0">
                <a:latin typeface="+mn-lt"/>
              </a:rPr>
              <a:t>»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9218" name="Picture 2" descr="D:\Scan2\00001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3448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2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Экономическое положение района в настоящее время</a:t>
            </a:r>
            <a:endParaRPr lang="ru-RU" sz="3200" b="1" dirty="0"/>
          </a:p>
        </p:txBody>
      </p:sp>
      <p:sp>
        <p:nvSpPr>
          <p:cNvPr id="21" name="Текст 20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92888" cy="4680520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Социально-экономическое </a:t>
            </a:r>
            <a:r>
              <a:rPr lang="ru-RU" sz="2800" dirty="0">
                <a:solidFill>
                  <a:schemeClr val="tx1"/>
                </a:solidFill>
              </a:rPr>
              <a:t>положение </a:t>
            </a:r>
            <a:r>
              <a:rPr lang="ru-RU" sz="2800" dirty="0" err="1">
                <a:solidFill>
                  <a:schemeClr val="tx1"/>
                </a:solidFill>
              </a:rPr>
              <a:t>Купинского</a:t>
            </a:r>
            <a:r>
              <a:rPr lang="ru-RU" sz="2800" dirty="0">
                <a:solidFill>
                  <a:schemeClr val="tx1"/>
                </a:solidFill>
              </a:rPr>
              <a:t> района в настоящее время характеризуется положительной динамикой развития основных отраслей экономики.</a:t>
            </a:r>
          </a:p>
          <a:p>
            <a:pPr lvl="0" algn="l"/>
            <a:r>
              <a:rPr lang="ru-RU" sz="2800" dirty="0">
                <a:solidFill>
                  <a:schemeClr val="tx1"/>
                </a:solidFill>
              </a:rPr>
              <a:t>Основными промышленными предприятиями являются ООО «ВРК «Купино», АО «</a:t>
            </a:r>
            <a:r>
              <a:rPr lang="ru-RU" sz="2800" dirty="0" err="1">
                <a:solidFill>
                  <a:schemeClr val="tx1"/>
                </a:solidFill>
              </a:rPr>
              <a:t>Купинский</a:t>
            </a:r>
            <a:r>
              <a:rPr lang="ru-RU" sz="2800" dirty="0">
                <a:solidFill>
                  <a:schemeClr val="tx1"/>
                </a:solidFill>
              </a:rPr>
              <a:t> молочный комбинат», ООО «</a:t>
            </a:r>
            <a:r>
              <a:rPr lang="ru-RU" sz="2800" dirty="0" err="1">
                <a:solidFill>
                  <a:schemeClr val="tx1"/>
                </a:solidFill>
              </a:rPr>
              <a:t>Купинское</a:t>
            </a:r>
            <a:r>
              <a:rPr lang="ru-RU" sz="2800" dirty="0">
                <a:solidFill>
                  <a:schemeClr val="tx1"/>
                </a:solidFill>
              </a:rPr>
              <a:t> мороженое» и ООО «</a:t>
            </a:r>
            <a:r>
              <a:rPr lang="ru-RU" sz="2800" dirty="0" err="1">
                <a:solidFill>
                  <a:schemeClr val="tx1"/>
                </a:solidFill>
              </a:rPr>
              <a:t>Купинский</a:t>
            </a:r>
            <a:r>
              <a:rPr lang="ru-RU" sz="2800" dirty="0">
                <a:solidFill>
                  <a:schemeClr val="tx1"/>
                </a:solidFill>
              </a:rPr>
              <a:t> рыбокомбинат»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АО «</a:t>
            </a:r>
            <a:r>
              <a:rPr lang="ru-RU" sz="2400" dirty="0" err="1">
                <a:solidFill>
                  <a:srgbClr val="002060"/>
                </a:solidFill>
              </a:rPr>
              <a:t>К</a:t>
            </a:r>
            <a:r>
              <a:rPr lang="ru-RU" sz="2400" dirty="0" err="1" smtClean="0">
                <a:solidFill>
                  <a:srgbClr val="002060"/>
                </a:solidFill>
              </a:rPr>
              <a:t>упинский</a:t>
            </a:r>
            <a:r>
              <a:rPr lang="ru-RU" sz="2400" dirty="0" smtClean="0">
                <a:solidFill>
                  <a:srgbClr val="002060"/>
                </a:solidFill>
              </a:rPr>
              <a:t> молочный комбинат»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АО «</a:t>
            </a:r>
            <a:r>
              <a:rPr lang="ru-RU" sz="1800" dirty="0" err="1"/>
              <a:t>Купинский</a:t>
            </a:r>
            <a:r>
              <a:rPr lang="ru-RU" sz="1800" dirty="0"/>
              <a:t> молочный комбинат» произвел продукции в 2018 г. почти на  628 млн. руб. , введена в эксплуатацию новая линия розлива продукции: к ассортименту добавились 15 новых наименований  молочной продукции, установлены новые модули приемки молока-сырья и линия по розливу молочных продуктов. </a:t>
            </a:r>
          </a:p>
        </p:txBody>
      </p:sp>
      <p:pic>
        <p:nvPicPr>
          <p:cNvPr id="6148" name="Picture 4" descr="D:\Scan2\00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1845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4664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ООО ВРК «</a:t>
            </a:r>
            <a:r>
              <a:rPr lang="ru-RU" sz="3600" dirty="0">
                <a:solidFill>
                  <a:srgbClr val="0070C0"/>
                </a:solidFill>
              </a:rPr>
              <a:t>К</a:t>
            </a:r>
            <a:r>
              <a:rPr lang="ru-RU" sz="3600" dirty="0" smtClean="0">
                <a:solidFill>
                  <a:srgbClr val="0070C0"/>
                </a:solidFill>
              </a:rPr>
              <a:t>упино»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790656" cy="12961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Объем промышленной продукции и услуг за 2018 г. ООО «ВРК Купино» составил почти 900 млн. руб., было отремонтировано 6417 вагонов, 19341 колесных пар. Списочная численность сотрудников составляет 550 человек. В настоящее время ведется капитальный ремонт сборочного цеха, полным ходом идет модернизация технологического оборудования. </a:t>
            </a:r>
            <a:endParaRPr lang="ru-RU" sz="1600" dirty="0"/>
          </a:p>
        </p:txBody>
      </p:sp>
      <p:pic>
        <p:nvPicPr>
          <p:cNvPr id="7170" name="Picture 2" descr="D:\Scan2\00001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r="16441"/>
          <a:stretch>
            <a:fillRect/>
          </a:stretch>
        </p:blipFill>
        <p:spPr bwMode="auto">
          <a:xfrm>
            <a:off x="611560" y="1196752"/>
            <a:ext cx="806489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6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60648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ООО «</a:t>
            </a:r>
            <a:r>
              <a:rPr lang="ru-RU" sz="2800" dirty="0" err="1" smtClean="0">
                <a:solidFill>
                  <a:srgbClr val="0070C0"/>
                </a:solidFill>
              </a:rPr>
              <a:t>Купинский</a:t>
            </a:r>
            <a:r>
              <a:rPr lang="ru-RU" sz="2800" dirty="0" smtClean="0">
                <a:solidFill>
                  <a:srgbClr val="0070C0"/>
                </a:solidFill>
              </a:rPr>
              <a:t> рыбокомбинат»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229200"/>
            <a:ext cx="6696744" cy="136815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Объем произведенной продукции ООО «</a:t>
            </a:r>
            <a:r>
              <a:rPr lang="ru-RU" sz="1800" dirty="0" err="1"/>
              <a:t>К</a:t>
            </a:r>
            <a:r>
              <a:rPr lang="ru-RU" sz="1800" dirty="0" err="1" smtClean="0"/>
              <a:t>упинский</a:t>
            </a:r>
            <a:r>
              <a:rPr lang="ru-RU" sz="1800" dirty="0" smtClean="0"/>
              <a:t> рыбокомбинат» в 2018 г. составил 1650 тонн на сумму 76,8 млн. руб., рыбная продукция представлена в 45 наименованиях.</a:t>
            </a:r>
            <a:endParaRPr lang="ru-RU" sz="1800" dirty="0"/>
          </a:p>
        </p:txBody>
      </p:sp>
      <p:pic>
        <p:nvPicPr>
          <p:cNvPr id="8194" name="Picture 2" descr="D:\Scan2\00001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9754"/>
          <a:stretch>
            <a:fillRect/>
          </a:stretch>
        </p:blipFill>
        <p:spPr bwMode="auto">
          <a:xfrm>
            <a:off x="1475656" y="1052736"/>
            <a:ext cx="6408712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2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260648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ООО «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Купинское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мороженое»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Scan2\00001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r="7884"/>
          <a:stretch>
            <a:fillRect/>
          </a:stretch>
        </p:blipFill>
        <p:spPr bwMode="auto">
          <a:xfrm>
            <a:off x="467544" y="908721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536" y="5877272"/>
            <a:ext cx="8352928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ООО «</a:t>
            </a:r>
            <a:r>
              <a:rPr lang="ru-RU" sz="2000" dirty="0" err="1" smtClean="0"/>
              <a:t>Купинское</a:t>
            </a:r>
            <a:r>
              <a:rPr lang="ru-RU" sz="2000" dirty="0" smtClean="0"/>
              <a:t> мороженое в текущем году произвело 76 наименований продукции в количестве 3000 тонн на общую сумму 600 млн.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136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32656"/>
            <a:ext cx="54864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Транспортное обслуживание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1052736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489" y="5239442"/>
            <a:ext cx="8150696" cy="18448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dirty="0" smtClean="0"/>
              <a:t>Основным видом деятельности МУ </a:t>
            </a:r>
            <a:r>
              <a:rPr lang="ru-RU" sz="2300" dirty="0" err="1" smtClean="0"/>
              <a:t>Купинского</a:t>
            </a:r>
            <a:r>
              <a:rPr lang="ru-RU" sz="2300" dirty="0" smtClean="0"/>
              <a:t> АТП являются пассажирские перевозки (внутрирайонные, городские, междугородние, международные). Объем перевозок за 2018 год составил 417.792 пассажира, было выполнено 26766 рейсов. </a:t>
            </a:r>
          </a:p>
          <a:p>
            <a:pPr algn="just"/>
            <a:r>
              <a:rPr lang="ru-RU" sz="2300" dirty="0" smtClean="0"/>
              <a:t>2018 год для отрасли связи </a:t>
            </a:r>
            <a:r>
              <a:rPr lang="ru-RU" sz="2300" dirty="0" err="1" smtClean="0"/>
              <a:t>Купинского</a:t>
            </a:r>
            <a:r>
              <a:rPr lang="ru-RU" sz="2300" dirty="0" smtClean="0"/>
              <a:t> района прошел достаточно продуктивно. Было построено 36 км оптико-волоконной линии связи, построено 35 км оптических магистралей, установлено 95 оптических шкафов для предоставления услуг связи юридическим лицам. Работы в данном направлении продолжаются.</a:t>
            </a:r>
            <a:endParaRPr lang="ru-RU" sz="2300" dirty="0"/>
          </a:p>
          <a:p>
            <a:endParaRPr lang="ru-RU" dirty="0"/>
          </a:p>
        </p:txBody>
      </p:sp>
      <p:pic>
        <p:nvPicPr>
          <p:cNvPr id="10242" name="Picture 2" descr="D:\Scan2\00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56363" cy="42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Географическое положение района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34073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96310"/>
          </a:xfrm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b="0" dirty="0" smtClean="0">
                <a:solidFill>
                  <a:prstClr val="black"/>
                </a:solidFill>
                <a:ea typeface="+mn-ea"/>
                <a:cs typeface="+mn-cs"/>
              </a:rPr>
              <a:t>Район </a:t>
            </a:r>
            <a:r>
              <a:rPr lang="ru-RU" sz="1600" b="0" dirty="0">
                <a:solidFill>
                  <a:prstClr val="black"/>
                </a:solidFill>
                <a:ea typeface="+mn-ea"/>
                <a:cs typeface="+mn-cs"/>
              </a:rPr>
              <a:t>располагает развитой социальной и культурной инфраструктурой. В нем имеется 17 дошкольных образовательных учреждения, 29 общеобразовательных школ (1 лицей, 20 средних школ, 8 основных)  детская школа искусств, две специальных  (коррекционных) школы-интерната. В районном центре также расположены медицинское училище и профессиональное училище, где учатся будущие медицинские работники, повара-кондитеры, водители и трактористы.  Кроме этого, в районе расположено </a:t>
            </a:r>
            <a:r>
              <a:rPr lang="ru-RU" sz="1600" b="0" dirty="0" smtClean="0">
                <a:solidFill>
                  <a:prstClr val="black"/>
                </a:solidFill>
                <a:ea typeface="+mn-ea"/>
                <a:cs typeface="+mn-cs"/>
              </a:rPr>
              <a:t>24 библиотеки, 16 КДЦ (в том числе РДК), бассейн, крытая хоккейная коробка, дворец спорта. </a:t>
            </a:r>
            <a:endParaRPr lang="ru-RU" sz="1600" b="0" dirty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3563888" y="260648"/>
            <a:ext cx="5111750" cy="6357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Социальная и культурная инфраструктура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Scan2\00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70" y="1268760"/>
            <a:ext cx="50829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can2\0000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69" y="3861048"/>
            <a:ext cx="50829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4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Водные ресурсы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02841" y="1340768"/>
            <a:ext cx="8229600" cy="15121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Речная сеть практически отсутствует. В территорию входит </a:t>
            </a:r>
            <a:r>
              <a:rPr lang="ru-RU" sz="2000" dirty="0" err="1" smtClean="0">
                <a:solidFill>
                  <a:srgbClr val="002060"/>
                </a:solidFill>
              </a:rPr>
              <a:t>Чиняхинский</a:t>
            </a:r>
            <a:r>
              <a:rPr lang="ru-RU" sz="2000" dirty="0" smtClean="0">
                <a:solidFill>
                  <a:srgbClr val="002060"/>
                </a:solidFill>
              </a:rPr>
              <a:t> плес, озеро Чаны (площадь - 409 кв. км), соединенное с ним узкими протоками оз. </a:t>
            </a:r>
            <a:r>
              <a:rPr lang="ru-RU" sz="2000" dirty="0" err="1" smtClean="0">
                <a:solidFill>
                  <a:srgbClr val="002060"/>
                </a:solidFill>
              </a:rPr>
              <a:t>Яркуль</a:t>
            </a:r>
            <a:r>
              <a:rPr lang="ru-RU" sz="2000" dirty="0" smtClean="0">
                <a:solidFill>
                  <a:srgbClr val="002060"/>
                </a:solidFill>
              </a:rPr>
              <a:t> (39,4 кв. км.) и почти полностью оз. Малые Чаны. Данные водоемы являются основными рыбопромысловыми озерами области.</a:t>
            </a:r>
            <a:endParaRPr lang="ru-RU" sz="2000" dirty="0"/>
          </a:p>
        </p:txBody>
      </p:sp>
      <p:pic>
        <p:nvPicPr>
          <p:cNvPr id="2050" name="Picture 2" descr="C:\Users\Ирина\Desktop\ЖКХ\озеро ча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7" y="3060692"/>
            <a:ext cx="7672207" cy="33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46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5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База отдыха 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«Белый лебедь»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/>
              <a:t>озере </a:t>
            </a:r>
            <a:r>
              <a:rPr lang="ru-RU" sz="2800" dirty="0" err="1"/>
              <a:t>Яркуль</a:t>
            </a:r>
            <a:r>
              <a:rPr lang="ru-RU" sz="2800" dirty="0"/>
              <a:t> в д</a:t>
            </a:r>
            <a:r>
              <a:rPr lang="ru-RU" sz="2800" dirty="0" smtClean="0"/>
              <a:t>. </a:t>
            </a:r>
            <a:r>
              <a:rPr lang="ru-RU" sz="2800" dirty="0" err="1" smtClean="0"/>
              <a:t>Мальково</a:t>
            </a:r>
            <a:r>
              <a:rPr lang="ru-RU" sz="2800" dirty="0" smtClean="0"/>
              <a:t> </a:t>
            </a:r>
            <a:r>
              <a:rPr lang="ru-RU" sz="2800" dirty="0"/>
              <a:t>имеется база отдыха "Белый лебедь" где могут отдохнуть жители и гости района.</a:t>
            </a:r>
          </a:p>
        </p:txBody>
      </p:sp>
      <p:pic>
        <p:nvPicPr>
          <p:cNvPr id="1026" name="Picture 2" descr="C:\Users\Ирина\Desktop\белый леб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472608" cy="60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1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 юбилеем,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 smtClean="0"/>
              <a:t>Купинский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район!</a:t>
            </a:r>
            <a:r>
              <a:rPr lang="ru-RU" sz="3600" dirty="0"/>
              <a:t/>
            </a:r>
            <a:br>
              <a:rPr lang="ru-RU" sz="3600" dirty="0"/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5229200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63688" y="5157192"/>
            <a:ext cx="5486400" cy="17008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Поздравляем </a:t>
            </a:r>
            <a:r>
              <a:rPr lang="ru-RU" sz="2800" dirty="0">
                <a:solidFill>
                  <a:srgbClr val="0070C0"/>
                </a:solidFill>
                <a:latin typeface="+mj-lt"/>
              </a:rPr>
              <a:t>с юбилеем</a:t>
            </a:r>
            <a:br>
              <a:rPr lang="ru-RU" sz="2800" dirty="0">
                <a:solidFill>
                  <a:srgbClr val="0070C0"/>
                </a:solidFill>
                <a:latin typeface="+mj-lt"/>
              </a:rPr>
            </a:br>
            <a:r>
              <a:rPr lang="ru-RU" sz="2800" dirty="0">
                <a:solidFill>
                  <a:srgbClr val="0070C0"/>
                </a:solidFill>
                <a:latin typeface="+mj-lt"/>
              </a:rPr>
              <a:t>Мы сегодня наш район!</a:t>
            </a:r>
            <a:br>
              <a:rPr lang="ru-RU" sz="2800" dirty="0">
                <a:solidFill>
                  <a:srgbClr val="0070C0"/>
                </a:solidFill>
                <a:latin typeface="+mj-lt"/>
              </a:rPr>
            </a:br>
            <a:r>
              <a:rPr lang="ru-RU" sz="2800" dirty="0">
                <a:solidFill>
                  <a:srgbClr val="0070C0"/>
                </a:solidFill>
                <a:latin typeface="+mj-lt"/>
              </a:rPr>
              <a:t>Нет светлее и роднее,</a:t>
            </a:r>
            <a:br>
              <a:rPr lang="ru-RU" sz="2800" dirty="0">
                <a:solidFill>
                  <a:srgbClr val="0070C0"/>
                </a:solidFill>
                <a:latin typeface="+mj-lt"/>
              </a:rPr>
            </a:br>
            <a:r>
              <a:rPr lang="ru-RU" sz="2800" dirty="0">
                <a:solidFill>
                  <a:srgbClr val="0070C0"/>
                </a:solidFill>
                <a:latin typeface="+mj-lt"/>
              </a:rPr>
              <a:t>Чем район, где мы живем!</a:t>
            </a:r>
            <a:br>
              <a:rPr lang="ru-RU" sz="2800" dirty="0">
                <a:solidFill>
                  <a:srgbClr val="0070C0"/>
                </a:solidFill>
                <a:latin typeface="+mj-lt"/>
              </a:rPr>
            </a:b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4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Заголовок 102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Административное устройство и население района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Ирина\Desktop\kupin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792"/>
            <a:ext cx="43204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Текст 1026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25963"/>
          </a:xfrm>
        </p:spPr>
        <p:txBody>
          <a:bodyPr>
            <a:noAutofit/>
          </a:bodyPr>
          <a:lstStyle/>
          <a:p>
            <a:r>
              <a:rPr lang="ru-RU" sz="1800" b="1" dirty="0" err="1"/>
              <a:t>Ку́пинский</a:t>
            </a:r>
            <a:r>
              <a:rPr lang="ru-RU" sz="1800" b="1" dirty="0"/>
              <a:t> </a:t>
            </a:r>
            <a:r>
              <a:rPr lang="ru-RU" sz="1800" b="1" dirty="0" err="1" smtClean="0"/>
              <a:t>райо́н</a:t>
            </a:r>
            <a:r>
              <a:rPr lang="ru-RU" sz="1800" dirty="0"/>
              <a:t> </a:t>
            </a:r>
            <a:r>
              <a:rPr lang="ru-RU" sz="1800" dirty="0" smtClean="0"/>
              <a:t>- </a:t>
            </a:r>
            <a:r>
              <a:rPr lang="ru-RU" sz="1800" u="sng" dirty="0" smtClean="0">
                <a:hlinkClick r:id="rId3"/>
              </a:rPr>
              <a:t>муниципальное</a:t>
            </a:r>
            <a:r>
              <a:rPr lang="ru-RU" sz="1800" u="sng" dirty="0">
                <a:hlinkClick r:id="rId3"/>
              </a:rPr>
              <a:t> образование</a:t>
            </a:r>
            <a:r>
              <a:rPr lang="ru-RU" sz="1800" dirty="0"/>
              <a:t> в </a:t>
            </a:r>
            <a:endParaRPr lang="ru-RU" sz="1800" dirty="0" smtClean="0"/>
          </a:p>
          <a:p>
            <a:r>
              <a:rPr lang="ru-RU" sz="1800" u="sng" dirty="0" err="1" smtClean="0">
                <a:hlinkClick r:id="rId4"/>
              </a:rPr>
              <a:t>Новосибирскойобласти</a:t>
            </a:r>
            <a:r>
              <a:rPr lang="ru-RU" sz="1800" dirty="0"/>
              <a:t> </a:t>
            </a:r>
            <a:r>
              <a:rPr lang="ru-RU" sz="1800" u="sng" dirty="0">
                <a:hlinkClick r:id="rId5"/>
              </a:rPr>
              <a:t>России</a:t>
            </a:r>
            <a:r>
              <a:rPr lang="ru-RU" sz="1800" dirty="0"/>
              <a:t>.</a:t>
            </a:r>
          </a:p>
          <a:p>
            <a:r>
              <a:rPr lang="ru-RU" sz="1800" dirty="0"/>
              <a:t>Административный центр — город </a:t>
            </a:r>
            <a:r>
              <a:rPr lang="ru-RU" sz="1800" dirty="0" smtClean="0"/>
              <a:t>Купино, находится в 450 км от к юго-западу от Новосибирска.</a:t>
            </a:r>
          </a:p>
          <a:p>
            <a:endParaRPr lang="ru-RU" sz="1800" dirty="0"/>
          </a:p>
          <a:p>
            <a:pPr fontAlgn="base"/>
            <a:r>
              <a:rPr lang="ru-RU" sz="1800" dirty="0"/>
              <a:t>Население района </a:t>
            </a:r>
            <a:r>
              <a:rPr lang="ru-RU" sz="1800" dirty="0" smtClean="0"/>
              <a:t> составляет 27400  человек.</a:t>
            </a:r>
          </a:p>
          <a:p>
            <a:pPr fontAlgn="base"/>
            <a:r>
              <a:rPr lang="ru-RU" sz="1800" dirty="0" smtClean="0"/>
              <a:t>В </a:t>
            </a:r>
            <a:r>
              <a:rPr lang="ru-RU" sz="1800" dirty="0"/>
              <a:t>районе образовано 16 </a:t>
            </a:r>
            <a:r>
              <a:rPr lang="ru-RU" sz="1800" dirty="0">
                <a:hlinkClick r:id="rId6" tooltip="Муниципальные образования"/>
              </a:rPr>
              <a:t>муниципальных образований</a:t>
            </a:r>
            <a:r>
              <a:rPr lang="ru-RU" sz="1800" dirty="0"/>
              <a:t>, из них сельских – 15, которые включают в себя город Купино и 53 </a:t>
            </a:r>
            <a:r>
              <a:rPr lang="ru-RU" sz="1800" dirty="0">
                <a:hlinkClick r:id="rId7" tooltip="Сельские поселения"/>
              </a:rPr>
              <a:t>сельских поселения</a:t>
            </a:r>
            <a:r>
              <a:rPr lang="ru-RU" sz="18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История района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 Изначально территорию </a:t>
            </a:r>
            <a:r>
              <a:rPr lang="ru-RU" sz="2000" dirty="0" smtClean="0"/>
              <a:t>нынешнего </a:t>
            </a:r>
            <a:r>
              <a:rPr lang="ru-RU" sz="2000" dirty="0" err="1"/>
              <a:t>Купинского</a:t>
            </a:r>
            <a:r>
              <a:rPr lang="ru-RU" sz="2000" dirty="0"/>
              <a:t> района заселяли казахи и сибирские татары, об этом напоминают сохранившиеся названия озер - </a:t>
            </a:r>
            <a:r>
              <a:rPr lang="ru-RU" sz="2000" dirty="0" err="1"/>
              <a:t>Яркуль</a:t>
            </a:r>
            <a:r>
              <a:rPr lang="ru-RU" sz="2000" dirty="0"/>
              <a:t>, Чаны и название нынешнего региона - Кулунда. </a:t>
            </a:r>
            <a:r>
              <a:rPr lang="ru-RU" sz="2000" dirty="0" smtClean="0"/>
              <a:t>Переселенцы </a:t>
            </a:r>
            <a:r>
              <a:rPr lang="ru-RU" sz="2000" dirty="0"/>
              <a:t>шли в Сибирь, чтобы обрести личную свободу и осваивать вольные земли, с 1907 по 1911 годы на территории нашего района ими были освоены более 60 сел (</a:t>
            </a:r>
            <a:r>
              <a:rPr lang="ru-RU" sz="2000" dirty="0" err="1"/>
              <a:t>Зятьковка</a:t>
            </a:r>
            <a:r>
              <a:rPr lang="ru-RU" sz="2000" dirty="0"/>
              <a:t>, </a:t>
            </a:r>
            <a:r>
              <a:rPr lang="ru-RU" sz="2000" dirty="0" err="1"/>
              <a:t>Копкуль</a:t>
            </a:r>
            <a:r>
              <a:rPr lang="ru-RU" sz="2000" dirty="0"/>
              <a:t>, </a:t>
            </a:r>
            <a:r>
              <a:rPr lang="ru-RU" sz="2000" dirty="0" err="1"/>
              <a:t>Киргинцево</a:t>
            </a:r>
            <a:r>
              <a:rPr lang="ru-RU" sz="2000" dirty="0"/>
              <a:t>, Вишневка, </a:t>
            </a:r>
            <a:r>
              <a:rPr lang="ru-RU" sz="2000" dirty="0" err="1"/>
              <a:t>Киевка</a:t>
            </a:r>
            <a:r>
              <a:rPr lang="ru-RU" sz="2000" dirty="0"/>
              <a:t>, </a:t>
            </a:r>
            <a:r>
              <a:rPr lang="ru-RU" sz="2000" dirty="0" err="1"/>
              <a:t>Метелево</a:t>
            </a:r>
            <a:r>
              <a:rPr lang="ru-RU" sz="2000" dirty="0"/>
              <a:t>, Березовка, Рождественка и другие). При этом село Купино (основанное в 1886 году) становится одним из крупных переселенческих пунктов. Основным направлением сельскохозяйственной деятельности в эту пору является животноводство и производство масла.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/>
              <a:t>В 1911 году Купино стало административным центром </a:t>
            </a:r>
            <a:r>
              <a:rPr lang="ru-RU" sz="2000" b="1" dirty="0" smtClean="0"/>
              <a:t>новой </a:t>
            </a:r>
            <a:r>
              <a:rPr lang="ru-RU" sz="2000" b="1" dirty="0" err="1"/>
              <a:t>Купинской</a:t>
            </a:r>
            <a:r>
              <a:rPr lang="ru-RU" sz="2000" b="1" dirty="0"/>
              <a:t> волости</a:t>
            </a:r>
            <a:r>
              <a:rPr lang="ru-RU" sz="2000" dirty="0"/>
              <a:t>. Через два </a:t>
            </a:r>
            <a:r>
              <a:rPr lang="ru-RU" sz="2000" dirty="0" smtClean="0"/>
              <a:t>года наша </a:t>
            </a:r>
            <a:r>
              <a:rPr lang="ru-RU" sz="2000" dirty="0"/>
              <a:t>волость была одной из наиболее экономически развитых и густонаселенных в Томской губернии</a:t>
            </a:r>
            <a:r>
              <a:rPr lang="ru-RU" sz="2000" dirty="0" smtClean="0"/>
              <a:t>. </a:t>
            </a:r>
            <a:r>
              <a:rPr lang="ru-RU" sz="2000" dirty="0"/>
              <a:t>На ее территории работало «Товарищество по производству и сбыту </a:t>
            </a:r>
            <a:r>
              <a:rPr lang="ru-RU" sz="2000" dirty="0" smtClean="0"/>
              <a:t>масла» 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359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Строительство больницы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solidFill>
                  <a:prstClr val="black"/>
                </a:solidFill>
              </a:rPr>
              <a:t>В </a:t>
            </a:r>
            <a:r>
              <a:rPr lang="ru-RU" sz="1800" dirty="0" smtClean="0">
                <a:solidFill>
                  <a:prstClr val="black"/>
                </a:solidFill>
              </a:rPr>
              <a:t>1911 г.  под руководством Владимира Николаевича </a:t>
            </a:r>
            <a:r>
              <a:rPr lang="ru-RU" sz="1800" dirty="0" err="1" smtClean="0">
                <a:solidFill>
                  <a:prstClr val="black"/>
                </a:solidFill>
              </a:rPr>
              <a:t>Россова</a:t>
            </a:r>
            <a:r>
              <a:rPr lang="ru-RU" sz="1800" dirty="0" smtClean="0">
                <a:solidFill>
                  <a:prstClr val="black"/>
                </a:solidFill>
              </a:rPr>
              <a:t> – первого переселенческого врача строится  </a:t>
            </a:r>
            <a:r>
              <a:rPr lang="ru-RU" sz="1800" dirty="0">
                <a:solidFill>
                  <a:prstClr val="black"/>
                </a:solidFill>
              </a:rPr>
              <a:t>одно из</a:t>
            </a:r>
          </a:p>
          <a:p>
            <a:pPr lvl="0"/>
            <a:r>
              <a:rPr lang="ru-RU" sz="1800" dirty="0" smtClean="0">
                <a:solidFill>
                  <a:prstClr val="black"/>
                </a:solidFill>
              </a:rPr>
              <a:t>самых </a:t>
            </a:r>
            <a:r>
              <a:rPr lang="ru-RU" sz="1800" dirty="0">
                <a:solidFill>
                  <a:prstClr val="black"/>
                </a:solidFill>
              </a:rPr>
              <a:t>известных зданий района: </a:t>
            </a:r>
            <a:r>
              <a:rPr lang="ru-RU" sz="1800" dirty="0" smtClean="0">
                <a:solidFill>
                  <a:prstClr val="black"/>
                </a:solidFill>
              </a:rPr>
              <a:t>здание </a:t>
            </a:r>
            <a:r>
              <a:rPr lang="ru-RU" sz="1800" dirty="0" err="1">
                <a:solidFill>
                  <a:prstClr val="black"/>
                </a:solidFill>
              </a:rPr>
              <a:t>Купинской</a:t>
            </a:r>
            <a:r>
              <a:rPr lang="ru-RU" sz="1800" dirty="0">
                <a:solidFill>
                  <a:prstClr val="black"/>
                </a:solidFill>
              </a:rPr>
              <a:t> больницы, которая и в настоящее время является памятником истории и архитектуры Новосибирской области. </a:t>
            </a:r>
          </a:p>
        </p:txBody>
      </p:sp>
      <p:pic>
        <p:nvPicPr>
          <p:cNvPr id="4098" name="Picture 2" descr="Z:\Наталья Ивановна\95 району\фотоИстория Купино\Больница 191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4726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8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2"/>
                </a:solidFill>
                <a:latin typeface="+mn-lt"/>
              </a:rPr>
              <a:t>На </a:t>
            </a:r>
            <a:r>
              <a:rPr lang="ru-RU" sz="3100" dirty="0">
                <a:solidFill>
                  <a:schemeClr val="tx2"/>
                </a:solidFill>
                <a:latin typeface="+mn-lt"/>
              </a:rPr>
              <a:t>территории </a:t>
            </a:r>
            <a:r>
              <a:rPr lang="ru-RU" sz="3100" dirty="0" err="1">
                <a:solidFill>
                  <a:schemeClr val="tx2"/>
                </a:solidFill>
                <a:latin typeface="+mn-lt"/>
              </a:rPr>
              <a:t>Купинской</a:t>
            </a:r>
            <a:r>
              <a:rPr lang="ru-RU" sz="3100" dirty="0">
                <a:solidFill>
                  <a:schemeClr val="tx2"/>
                </a:solidFill>
                <a:latin typeface="+mn-lt"/>
              </a:rPr>
              <a:t> волости работало 12 церковно-приходских школ и 5 школ начальной грамоты. </a:t>
            </a:r>
            <a:r>
              <a:rPr lang="ru-RU" sz="3100" dirty="0" smtClean="0">
                <a:solidFill>
                  <a:schemeClr val="tx2"/>
                </a:solidFill>
                <a:latin typeface="+mn-lt"/>
              </a:rPr>
              <a:t>В </a:t>
            </a:r>
            <a:r>
              <a:rPr lang="ru-RU" sz="3100" dirty="0">
                <a:solidFill>
                  <a:schemeClr val="tx2"/>
                </a:solidFill>
                <a:latin typeface="+mn-lt"/>
              </a:rPr>
              <a:t>1914 году появилось первое почтовое отделение. Ещё не было железной дороги. Транспорт был только гужевой. Но уже был санитарный автомобиль, который приобрёл доктор Россов для построенной больницы. И «переселенческий автомобиль», который приходил ежедневно из Татарска на площадь у храма, собирал толпы </a:t>
            </a:r>
            <a:r>
              <a:rPr lang="ru-RU" sz="3100" dirty="0" err="1">
                <a:solidFill>
                  <a:schemeClr val="tx2"/>
                </a:solidFill>
                <a:latin typeface="+mn-lt"/>
              </a:rPr>
              <a:t>купинцев</a:t>
            </a:r>
            <a:r>
              <a:rPr lang="ru-RU" sz="3100" dirty="0">
                <a:solidFill>
                  <a:schemeClr val="tx2"/>
                </a:solidFill>
                <a:latin typeface="+mn-lt"/>
              </a:rPr>
              <a:t>, впервые увидевших «керосиновую машину».</a:t>
            </a:r>
            <a:r>
              <a:rPr lang="ru-RU" dirty="0">
                <a:solidFill>
                  <a:schemeClr val="tx2"/>
                </a:solidFill>
                <a:latin typeface="+mn-lt"/>
              </a:rPr>
              <a:t/>
            </a:r>
            <a:br>
              <a:rPr lang="ru-RU" dirty="0">
                <a:solidFill>
                  <a:schemeClr val="tx2"/>
                </a:solidFill>
                <a:latin typeface="+mn-lt"/>
              </a:rPr>
            </a:br>
            <a:endParaRPr lang="ru-RU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501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Первый поезд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306268"/>
          </a:xfrm>
        </p:spPr>
        <p:txBody>
          <a:bodyPr>
            <a:noAutofit/>
          </a:bodyPr>
          <a:lstStyle/>
          <a:p>
            <a:r>
              <a:rPr lang="ru-RU" sz="1800" dirty="0"/>
              <a:t>Самое важное событие 1915 года – приход первого поезда из 6 вагонов, который проследовал от Малинового озера до Татарска. Посмотреть «как бегает чугунка» собралось немало народу не только из Купино, но из всех окрестных деревень. Железная дорога способствовала быстрому росту и развитию района. С этого времени </a:t>
            </a:r>
            <a:r>
              <a:rPr lang="ru-RU" sz="1800" dirty="0" err="1"/>
              <a:t>Кулундинская</a:t>
            </a:r>
            <a:r>
              <a:rPr lang="ru-RU" sz="1800" dirty="0"/>
              <a:t> степь превратилась в крупного поставщика зерна для европейских районов России. </a:t>
            </a:r>
          </a:p>
        </p:txBody>
      </p:sp>
      <p:pic>
        <p:nvPicPr>
          <p:cNvPr id="3074" name="Picture 2" descr="Z:\Наталья Ивановна\95 району\фотоИстория Купино\1915, 6 августа  поезд станции Куп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54006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5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Гражданская война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+mj-lt"/>
              </a:rPr>
              <a:t>- В 1914-1917 гг. – обостряются социально-экономические проблемы во всей стране, что приводит к революции и гражданской войне.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- В феврале </a:t>
            </a:r>
            <a:r>
              <a:rPr lang="ru-RU" sz="2000" dirty="0">
                <a:latin typeface="+mj-lt"/>
              </a:rPr>
              <a:t>1918 года волостной исполнительный комитет Совета рабочих, крестьянских и красноармейских депутатов под председательством Петра Фёдоровича Аксёнова взял власть в свои руки. </a:t>
            </a: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- Для </a:t>
            </a:r>
            <a:r>
              <a:rPr lang="ru-RU" sz="2000" dirty="0">
                <a:latin typeface="+mj-lt"/>
              </a:rPr>
              <a:t>защиты советской власти и организации борьбы с контрреволюцией </a:t>
            </a:r>
            <a:r>
              <a:rPr lang="ru-RU" sz="2000" dirty="0" smtClean="0">
                <a:latin typeface="+mj-lt"/>
              </a:rPr>
              <a:t>на территории </a:t>
            </a:r>
            <a:r>
              <a:rPr lang="ru-RU" sz="2000" dirty="0" err="1" smtClean="0">
                <a:latin typeface="+mj-lt"/>
              </a:rPr>
              <a:t>Купинской</a:t>
            </a:r>
            <a:r>
              <a:rPr lang="ru-RU" sz="2000" dirty="0" smtClean="0">
                <a:latin typeface="+mj-lt"/>
              </a:rPr>
              <a:t> волости был создан  </a:t>
            </a:r>
            <a:r>
              <a:rPr lang="ru-RU" sz="2000" dirty="0">
                <a:latin typeface="+mj-lt"/>
              </a:rPr>
              <a:t>отряд Красной гвардии,  а его комиссаром назначен Павел Васильевич Булгаков. </a:t>
            </a: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- </a:t>
            </a:r>
            <a:r>
              <a:rPr lang="ru-RU" sz="2000" dirty="0" err="1" smtClean="0">
                <a:latin typeface="+mj-lt"/>
              </a:rPr>
              <a:t>Купинцы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увековечили их память в названиях улиц родного города.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- На </a:t>
            </a:r>
            <a:r>
              <a:rPr lang="ru-RU" sz="2000" dirty="0">
                <a:latin typeface="+mj-lt"/>
              </a:rPr>
              <a:t>территории </a:t>
            </a:r>
            <a:r>
              <a:rPr lang="ru-RU" sz="2000" dirty="0" err="1">
                <a:latin typeface="+mj-lt"/>
              </a:rPr>
              <a:t>Купинской</a:t>
            </a:r>
            <a:r>
              <a:rPr lang="ru-RU" sz="2000" dirty="0">
                <a:latin typeface="+mj-lt"/>
              </a:rPr>
              <a:t> волости действовало несколько партизанских отрядов, возглавляемых большевиками.  И 27 ноября 1919 г Красная армия при активном участии местных партизан освободила Купино от белогвардейцев. </a:t>
            </a: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- После окончания гражданской войны жизнь  в </a:t>
            </a:r>
            <a:r>
              <a:rPr lang="ru-RU" sz="2000" dirty="0" err="1" smtClean="0">
                <a:latin typeface="+mj-lt"/>
              </a:rPr>
              <a:t>Купинской</a:t>
            </a:r>
            <a:r>
              <a:rPr lang="ru-RU" sz="2000" dirty="0" smtClean="0">
                <a:latin typeface="+mj-lt"/>
              </a:rPr>
              <a:t> волости быстро вернулась в привычное русло.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8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1926 г. - строительство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упинского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леватора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Z:\Наталья Ивановна\95 району\фотоИстория Купино\Строителство элеватора 19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196752"/>
            <a:ext cx="4968552" cy="53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21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1171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Географическое положение района</vt:lpstr>
      <vt:lpstr>Административное устройство и население района</vt:lpstr>
      <vt:lpstr>История района</vt:lpstr>
      <vt:lpstr>Строительство больницы</vt:lpstr>
      <vt:lpstr> На территории Купинской волости работало 12 церковно-приходских школ и 5 школ начальной грамоты. В 1914 году появилось первое почтовое отделение. Ещё не было железной дороги. Транспорт был только гужевой. Но уже был санитарный автомобиль, который приобрёл доктор Россов для построенной больницы. И «переселенческий автомобиль», который приходил ежедневно из Татарска на площадь у храма, собирал толпы купинцев, впервые увидевших «керосиновую машину». </vt:lpstr>
      <vt:lpstr>Первый поезд</vt:lpstr>
      <vt:lpstr>Гражданская война</vt:lpstr>
      <vt:lpstr>1926 г. - строительство Купинского элеватора</vt:lpstr>
      <vt:lpstr>30 г. – период массовой коллективизации</vt:lpstr>
      <vt:lpstr>Период 1941-1945 гг.</vt:lpstr>
      <vt:lpstr> Послевоенный период </vt:lpstr>
      <vt:lpstr>Купинский район всегда был одним из крупнейших сельскохозяйственных районов области. В настоящее время сельскохозяйственным производством занимается  13 акционерных обществ, 68 фермерских хозяйств. Основная специализация сельскохозяйственных предприятий - производство молока, мяса, зерновых культур. Одними из самых крупных и эффективных хозяйств района являются: ЗАО им. «Ленина», ЗАО «Верный путь», ЗАО им. «Лукошино» </vt:lpstr>
      <vt:lpstr>Экономическое положение района в настоящее время</vt:lpstr>
      <vt:lpstr>АО «Купинский молочный комбинат»</vt:lpstr>
      <vt:lpstr>ООО ВРК «Купино»</vt:lpstr>
      <vt:lpstr>ООО «Купинский рыбокомбинат»</vt:lpstr>
      <vt:lpstr>ООО «Купинское мороженое»</vt:lpstr>
      <vt:lpstr>Транспортное обслуживание </vt:lpstr>
      <vt:lpstr>Район располагает развитой социальной и культурной инфраструктурой. В нем имеется 17 дошкольных образовательных учреждения, 29 общеобразовательных школ (1 лицей, 20 средних школ, 8 основных)  детская школа искусств, две специальных  (коррекционных) школы-интерната. В районном центре также расположены медицинское училище и профессиональное училище, где учатся будущие медицинские работники, повара-кондитеры, водители и трактористы.  Кроме этого, в районе расположено 24 библиотеки, 16 КДЦ (в том числе РДК), бассейн, крытая хоккейная коробка, дворец спорта. </vt:lpstr>
      <vt:lpstr>Водные ресурсы</vt:lpstr>
      <vt:lpstr>Презентация PowerPoint</vt:lpstr>
      <vt:lpstr>База отдыха  «Белый лебедь»</vt:lpstr>
      <vt:lpstr>   С юбилеем,   Купинский  район!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102</cp:revision>
  <dcterms:created xsi:type="dcterms:W3CDTF">2019-09-24T02:39:53Z</dcterms:created>
  <dcterms:modified xsi:type="dcterms:W3CDTF">2019-09-27T04:15:36Z</dcterms:modified>
</cp:coreProperties>
</file>