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932" y="109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6DBF7-7606-4844-B223-8BDC75D5C3F0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FAFB2-8CB9-46AA-92EF-AE3E3E8EC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951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FAFB2-8CB9-46AA-92EF-AE3E3E8EC7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606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246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961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086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15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4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63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64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14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715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630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10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86167-2FC2-4C91-8650-2BE03F7EC564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17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kremlin.ru/structure/councils#institution-12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hyperlink" Target="https://gossluzhba.gov.ru/anticorruption/spravki_b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833" y="1614901"/>
            <a:ext cx="6852167" cy="1113253"/>
          </a:xfrm>
          <a:prstGeom prst="rect">
            <a:avLst/>
          </a:prstGeom>
          <a:solidFill>
            <a:schemeClr val="accent2">
              <a:alpha val="46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Декларационная кампания в 2022 году проводится 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1 января по 30 апреля 2022 года</a:t>
            </a:r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000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Декларант может представить </a:t>
            </a:r>
            <a:r>
              <a:rPr lang="ru-RU" sz="1000" i="1" dirty="0" smtClean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уточненные </a:t>
            </a:r>
            <a:r>
              <a:rPr lang="ru-RU" sz="1000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сведения </a:t>
            </a:r>
            <a:r>
              <a:rPr lang="ru-RU" sz="10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течение ОДНОГО месяца</a:t>
            </a:r>
            <a:r>
              <a:rPr lang="ru-RU" sz="1000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после </a:t>
            </a:r>
            <a:r>
              <a:rPr lang="ru-RU" sz="1000" i="1" dirty="0" smtClean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апреля 2022 года. </a:t>
            </a:r>
            <a:r>
              <a:rPr lang="ru-RU" sz="1000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Представление уточненных сведений предусматривает </a:t>
            </a:r>
            <a:r>
              <a:rPr lang="ru-RU" sz="1000" i="1" dirty="0" smtClean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представление </a:t>
            </a:r>
            <a:r>
              <a:rPr lang="ru-RU" sz="1000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 справки о доходах, расходах, об имуществе и обязательствах имущественного характера, </a:t>
            </a:r>
            <a:r>
              <a:rPr lang="ru-RU" sz="10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которой не отражены или не полностью отражены какие-либо сведения либо имеются </a:t>
            </a:r>
            <a:r>
              <a:rPr lang="ru-RU" sz="1000" b="1" i="1" dirty="0" smtClean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ошибки (которые уточняются)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685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Отдел по профилактике коррупционных и иных правонарушений администрации Губернатора Новосибирской области и Правительства Новосибирской области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58627" y="438767"/>
            <a:ext cx="3579720" cy="114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Актуальные вопросы при подготовке </a:t>
            </a:r>
            <a:endParaRPr lang="ru-RU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декларационной кампании </a:t>
            </a:r>
            <a:endParaRPr lang="ru-RU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 года</a:t>
            </a:r>
            <a:endParaRPr lang="ru-RU" sz="16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6" name="Google Shape;23636;p72"/>
          <p:cNvGrpSpPr/>
          <p:nvPr/>
        </p:nvGrpSpPr>
        <p:grpSpPr>
          <a:xfrm>
            <a:off x="1827238" y="974974"/>
            <a:ext cx="478945" cy="474743"/>
            <a:chOff x="0" y="0"/>
            <a:chExt cx="386015" cy="38449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7" name="Google Shape;23637;p72"/>
            <p:cNvSpPr/>
            <p:nvPr/>
          </p:nvSpPr>
          <p:spPr>
            <a:xfrm>
              <a:off x="189980" y="189980"/>
              <a:ext cx="60190" cy="60190"/>
            </a:xfrm>
            <a:custGeom>
              <a:avLst/>
              <a:gdLst/>
              <a:ahLst/>
              <a:cxnLst/>
              <a:rect l="l" t="t" r="r" b="b"/>
              <a:pathLst>
                <a:path w="2296" h="2296" extrusionOk="0">
                  <a:moveTo>
                    <a:pt x="592" y="0"/>
                  </a:moveTo>
                  <a:lnTo>
                    <a:pt x="0" y="592"/>
                  </a:lnTo>
                  <a:lnTo>
                    <a:pt x="1704" y="2295"/>
                  </a:lnTo>
                  <a:lnTo>
                    <a:pt x="2295" y="1703"/>
                  </a:lnTo>
                  <a:lnTo>
                    <a:pt x="592" y="0"/>
                  </a:ln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8" name="Google Shape;23638;p72"/>
            <p:cNvSpPr/>
            <p:nvPr/>
          </p:nvSpPr>
          <p:spPr>
            <a:xfrm>
              <a:off x="0" y="0"/>
              <a:ext cx="247889" cy="247889"/>
            </a:xfrm>
            <a:custGeom>
              <a:avLst/>
              <a:gdLst/>
              <a:ahLst/>
              <a:cxnLst/>
              <a:rect l="l" t="t" r="r" b="b"/>
              <a:pathLst>
                <a:path w="9456" h="9456" extrusionOk="0">
                  <a:moveTo>
                    <a:pt x="4721" y="1"/>
                  </a:moveTo>
                  <a:cubicBezTo>
                    <a:pt x="2108" y="1"/>
                    <a:pt x="1" y="2108"/>
                    <a:pt x="1" y="4721"/>
                  </a:cubicBezTo>
                  <a:cubicBezTo>
                    <a:pt x="1" y="7334"/>
                    <a:pt x="2108" y="9456"/>
                    <a:pt x="4721" y="9456"/>
                  </a:cubicBezTo>
                  <a:cubicBezTo>
                    <a:pt x="7334" y="9456"/>
                    <a:pt x="9456" y="7334"/>
                    <a:pt x="9456" y="4721"/>
                  </a:cubicBezTo>
                  <a:cubicBezTo>
                    <a:pt x="9456" y="2108"/>
                    <a:pt x="7334" y="1"/>
                    <a:pt x="4721" y="1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9" name="Google Shape;23639;p72"/>
            <p:cNvSpPr/>
            <p:nvPr/>
          </p:nvSpPr>
          <p:spPr>
            <a:xfrm>
              <a:off x="28390" y="28391"/>
              <a:ext cx="191134" cy="191134"/>
            </a:xfrm>
            <a:custGeom>
              <a:avLst/>
              <a:gdLst/>
              <a:ahLst/>
              <a:cxnLst/>
              <a:rect l="l" t="t" r="r" b="b"/>
              <a:pathLst>
                <a:path w="7291" h="7291" extrusionOk="0">
                  <a:moveTo>
                    <a:pt x="3638" y="0"/>
                  </a:moveTo>
                  <a:cubicBezTo>
                    <a:pt x="1632" y="0"/>
                    <a:pt x="0" y="1631"/>
                    <a:pt x="0" y="3638"/>
                  </a:cubicBezTo>
                  <a:cubicBezTo>
                    <a:pt x="0" y="5659"/>
                    <a:pt x="1632" y="7290"/>
                    <a:pt x="3638" y="7290"/>
                  </a:cubicBezTo>
                  <a:cubicBezTo>
                    <a:pt x="5659" y="7290"/>
                    <a:pt x="7290" y="5659"/>
                    <a:pt x="7290" y="3638"/>
                  </a:cubicBezTo>
                  <a:cubicBezTo>
                    <a:pt x="7290" y="1631"/>
                    <a:pt x="5659" y="0"/>
                    <a:pt x="3638" y="0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0" name="Google Shape;23640;p72"/>
            <p:cNvSpPr/>
            <p:nvPr/>
          </p:nvSpPr>
          <p:spPr>
            <a:xfrm>
              <a:off x="217217" y="218738"/>
              <a:ext cx="168798" cy="165757"/>
            </a:xfrm>
            <a:custGeom>
              <a:avLst/>
              <a:gdLst/>
              <a:ahLst/>
              <a:cxnLst/>
              <a:rect l="l" t="t" r="r" b="b"/>
              <a:pathLst>
                <a:path w="6439" h="6323" extrusionOk="0">
                  <a:moveTo>
                    <a:pt x="1293" y="0"/>
                  </a:moveTo>
                  <a:cubicBezTo>
                    <a:pt x="1145" y="0"/>
                    <a:pt x="997" y="58"/>
                    <a:pt x="881" y="173"/>
                  </a:cubicBezTo>
                  <a:lnTo>
                    <a:pt x="232" y="823"/>
                  </a:lnTo>
                  <a:cubicBezTo>
                    <a:pt x="1" y="1054"/>
                    <a:pt x="1" y="1415"/>
                    <a:pt x="232" y="1646"/>
                  </a:cubicBezTo>
                  <a:lnTo>
                    <a:pt x="4735" y="6150"/>
                  </a:lnTo>
                  <a:cubicBezTo>
                    <a:pt x="4851" y="6265"/>
                    <a:pt x="4999" y="6323"/>
                    <a:pt x="5147" y="6323"/>
                  </a:cubicBezTo>
                  <a:cubicBezTo>
                    <a:pt x="5295" y="6323"/>
                    <a:pt x="5443" y="6265"/>
                    <a:pt x="5558" y="6150"/>
                  </a:cubicBezTo>
                  <a:lnTo>
                    <a:pt x="6208" y="5500"/>
                  </a:lnTo>
                  <a:cubicBezTo>
                    <a:pt x="6439" y="5269"/>
                    <a:pt x="6439" y="4908"/>
                    <a:pt x="6208" y="4677"/>
                  </a:cubicBezTo>
                  <a:lnTo>
                    <a:pt x="1704" y="173"/>
                  </a:lnTo>
                  <a:cubicBezTo>
                    <a:pt x="1588" y="58"/>
                    <a:pt x="1441" y="0"/>
                    <a:pt x="1293" y="0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1" name="Google Shape;23641;p72"/>
            <p:cNvSpPr/>
            <p:nvPr/>
          </p:nvSpPr>
          <p:spPr>
            <a:xfrm>
              <a:off x="228961" y="219105"/>
              <a:ext cx="157054" cy="155560"/>
            </a:xfrm>
            <a:custGeom>
              <a:avLst/>
              <a:gdLst/>
              <a:ahLst/>
              <a:cxnLst/>
              <a:rect l="l" t="t" r="r" b="b"/>
              <a:pathLst>
                <a:path w="5991" h="5934" extrusionOk="0">
                  <a:moveTo>
                    <a:pt x="25" y="582"/>
                  </a:moveTo>
                  <a:cubicBezTo>
                    <a:pt x="17" y="590"/>
                    <a:pt x="8" y="598"/>
                    <a:pt x="0" y="607"/>
                  </a:cubicBezTo>
                  <a:lnTo>
                    <a:pt x="25" y="582"/>
                  </a:lnTo>
                  <a:close/>
                  <a:moveTo>
                    <a:pt x="845" y="1"/>
                  </a:moveTo>
                  <a:cubicBezTo>
                    <a:pt x="697" y="1"/>
                    <a:pt x="549" y="58"/>
                    <a:pt x="433" y="174"/>
                  </a:cubicBezTo>
                  <a:lnTo>
                    <a:pt x="25" y="582"/>
                  </a:lnTo>
                  <a:lnTo>
                    <a:pt x="25" y="582"/>
                  </a:lnTo>
                  <a:cubicBezTo>
                    <a:pt x="131" y="483"/>
                    <a:pt x="267" y="434"/>
                    <a:pt x="404" y="434"/>
                  </a:cubicBezTo>
                  <a:cubicBezTo>
                    <a:pt x="552" y="434"/>
                    <a:pt x="700" y="491"/>
                    <a:pt x="808" y="607"/>
                  </a:cubicBezTo>
                  <a:lnTo>
                    <a:pt x="5327" y="5111"/>
                  </a:lnTo>
                  <a:cubicBezTo>
                    <a:pt x="5543" y="5342"/>
                    <a:pt x="5543" y="5703"/>
                    <a:pt x="5327" y="5934"/>
                  </a:cubicBezTo>
                  <a:lnTo>
                    <a:pt x="5760" y="5501"/>
                  </a:lnTo>
                  <a:cubicBezTo>
                    <a:pt x="5991" y="5270"/>
                    <a:pt x="5991" y="4909"/>
                    <a:pt x="5760" y="4678"/>
                  </a:cubicBezTo>
                  <a:lnTo>
                    <a:pt x="1256" y="174"/>
                  </a:lnTo>
                  <a:cubicBezTo>
                    <a:pt x="1140" y="58"/>
                    <a:pt x="993" y="1"/>
                    <a:pt x="845" y="1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2" name="Google Shape;23642;p72"/>
            <p:cNvSpPr/>
            <p:nvPr/>
          </p:nvSpPr>
          <p:spPr>
            <a:xfrm>
              <a:off x="300476" y="300476"/>
              <a:ext cx="54134" cy="54134"/>
            </a:xfrm>
            <a:custGeom>
              <a:avLst/>
              <a:gdLst/>
              <a:ahLst/>
              <a:cxnLst/>
              <a:rect l="l" t="t" r="r" b="b"/>
              <a:pathLst>
                <a:path w="2065" h="2065" extrusionOk="0">
                  <a:moveTo>
                    <a:pt x="1458" y="0"/>
                  </a:moveTo>
                  <a:lnTo>
                    <a:pt x="0" y="1473"/>
                  </a:lnTo>
                  <a:lnTo>
                    <a:pt x="592" y="2064"/>
                  </a:lnTo>
                  <a:lnTo>
                    <a:pt x="2065" y="607"/>
                  </a:lnTo>
                  <a:lnTo>
                    <a:pt x="1458" y="0"/>
                  </a:ln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3" name="Google Shape;23643;p72"/>
            <p:cNvSpPr/>
            <p:nvPr/>
          </p:nvSpPr>
          <p:spPr>
            <a:xfrm>
              <a:off x="278901" y="280317"/>
              <a:ext cx="55209" cy="50464"/>
            </a:xfrm>
            <a:custGeom>
              <a:avLst/>
              <a:gdLst/>
              <a:ahLst/>
              <a:cxnLst/>
              <a:rect l="l" t="t" r="r" b="b"/>
              <a:pathLst>
                <a:path w="2106" h="1925" extrusionOk="0">
                  <a:moveTo>
                    <a:pt x="1771" y="0"/>
                  </a:moveTo>
                  <a:cubicBezTo>
                    <a:pt x="1713" y="0"/>
                    <a:pt x="1653" y="26"/>
                    <a:pt x="1603" y="91"/>
                  </a:cubicBezTo>
                  <a:lnTo>
                    <a:pt x="130" y="1549"/>
                  </a:lnTo>
                  <a:cubicBezTo>
                    <a:pt x="1" y="1693"/>
                    <a:pt x="102" y="1924"/>
                    <a:pt x="289" y="1924"/>
                  </a:cubicBezTo>
                  <a:cubicBezTo>
                    <a:pt x="347" y="1924"/>
                    <a:pt x="405" y="1910"/>
                    <a:pt x="448" y="1866"/>
                  </a:cubicBezTo>
                  <a:lnTo>
                    <a:pt x="1920" y="394"/>
                  </a:lnTo>
                  <a:cubicBezTo>
                    <a:pt x="2105" y="242"/>
                    <a:pt x="1947" y="0"/>
                    <a:pt x="1771" y="0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4" name="Google Shape;23644;p72"/>
            <p:cNvSpPr/>
            <p:nvPr/>
          </p:nvSpPr>
          <p:spPr>
            <a:xfrm>
              <a:off x="83625" y="56755"/>
              <a:ext cx="87453" cy="95396"/>
            </a:xfrm>
            <a:custGeom>
              <a:avLst/>
              <a:gdLst/>
              <a:ahLst/>
              <a:cxnLst/>
              <a:rect l="l" t="t" r="r" b="b"/>
              <a:pathLst>
                <a:path w="3336" h="3639" extrusionOk="0">
                  <a:moveTo>
                    <a:pt x="1529" y="1"/>
                  </a:moveTo>
                  <a:cubicBezTo>
                    <a:pt x="1161" y="1"/>
                    <a:pt x="789" y="133"/>
                    <a:pt x="492" y="405"/>
                  </a:cubicBezTo>
                  <a:cubicBezTo>
                    <a:pt x="174" y="694"/>
                    <a:pt x="1" y="1098"/>
                    <a:pt x="1" y="1517"/>
                  </a:cubicBezTo>
                  <a:cubicBezTo>
                    <a:pt x="1" y="1863"/>
                    <a:pt x="257" y="2036"/>
                    <a:pt x="513" y="2036"/>
                  </a:cubicBezTo>
                  <a:cubicBezTo>
                    <a:pt x="770" y="2036"/>
                    <a:pt x="1026" y="1863"/>
                    <a:pt x="1026" y="1517"/>
                  </a:cubicBezTo>
                  <a:cubicBezTo>
                    <a:pt x="1026" y="1236"/>
                    <a:pt x="1270" y="1011"/>
                    <a:pt x="1549" y="1011"/>
                  </a:cubicBezTo>
                  <a:cubicBezTo>
                    <a:pt x="1557" y="1011"/>
                    <a:pt x="1566" y="1011"/>
                    <a:pt x="1574" y="1011"/>
                  </a:cubicBezTo>
                  <a:cubicBezTo>
                    <a:pt x="1820" y="1040"/>
                    <a:pt x="2022" y="1242"/>
                    <a:pt x="2051" y="1488"/>
                  </a:cubicBezTo>
                  <a:cubicBezTo>
                    <a:pt x="2051" y="1704"/>
                    <a:pt x="1935" y="1892"/>
                    <a:pt x="1748" y="1979"/>
                  </a:cubicBezTo>
                  <a:cubicBezTo>
                    <a:pt x="1300" y="2181"/>
                    <a:pt x="1011" y="2628"/>
                    <a:pt x="1026" y="3119"/>
                  </a:cubicBezTo>
                  <a:cubicBezTo>
                    <a:pt x="1026" y="3408"/>
                    <a:pt x="1257" y="3639"/>
                    <a:pt x="1531" y="3639"/>
                  </a:cubicBezTo>
                  <a:cubicBezTo>
                    <a:pt x="1820" y="3639"/>
                    <a:pt x="2051" y="3422"/>
                    <a:pt x="2051" y="3133"/>
                  </a:cubicBezTo>
                  <a:cubicBezTo>
                    <a:pt x="2051" y="3047"/>
                    <a:pt x="2108" y="2960"/>
                    <a:pt x="2181" y="2931"/>
                  </a:cubicBezTo>
                  <a:cubicBezTo>
                    <a:pt x="3032" y="2527"/>
                    <a:pt x="3335" y="1459"/>
                    <a:pt x="2801" y="679"/>
                  </a:cubicBezTo>
                  <a:cubicBezTo>
                    <a:pt x="2505" y="234"/>
                    <a:pt x="2020" y="1"/>
                    <a:pt x="1529" y="1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5" name="Google Shape;23645;p72"/>
            <p:cNvSpPr/>
            <p:nvPr/>
          </p:nvSpPr>
          <p:spPr>
            <a:xfrm>
              <a:off x="110496" y="165364"/>
              <a:ext cx="26897" cy="28050"/>
            </a:xfrm>
            <a:custGeom>
              <a:avLst/>
              <a:gdLst/>
              <a:ahLst/>
              <a:cxnLst/>
              <a:rect l="l" t="t" r="r" b="b"/>
              <a:pathLst>
                <a:path w="1026" h="1070" extrusionOk="0">
                  <a:moveTo>
                    <a:pt x="513" y="1"/>
                  </a:moveTo>
                  <a:cubicBezTo>
                    <a:pt x="257" y="1"/>
                    <a:pt x="1" y="174"/>
                    <a:pt x="1" y="520"/>
                  </a:cubicBezTo>
                  <a:lnTo>
                    <a:pt x="1" y="549"/>
                  </a:lnTo>
                  <a:cubicBezTo>
                    <a:pt x="1" y="838"/>
                    <a:pt x="232" y="1069"/>
                    <a:pt x="506" y="1069"/>
                  </a:cubicBezTo>
                  <a:cubicBezTo>
                    <a:pt x="795" y="1069"/>
                    <a:pt x="1026" y="838"/>
                    <a:pt x="1026" y="549"/>
                  </a:cubicBezTo>
                  <a:lnTo>
                    <a:pt x="1026" y="520"/>
                  </a:lnTo>
                  <a:cubicBezTo>
                    <a:pt x="1026" y="174"/>
                    <a:pt x="769" y="1"/>
                    <a:pt x="513" y="1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96" y="3159648"/>
            <a:ext cx="2206083" cy="243165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4788" y="3100892"/>
            <a:ext cx="2306277" cy="3935580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0100" y="2895487"/>
            <a:ext cx="2183535" cy="3049098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189" y="2709164"/>
            <a:ext cx="1554615" cy="490543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9586" y="2995295"/>
            <a:ext cx="1554615" cy="476410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6742" y="2788963"/>
            <a:ext cx="1554615" cy="528341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246410" y="2794240"/>
            <a:ext cx="1794244" cy="3557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КУДА ПРЕДСТАВЛЯЮТСЯ СВЕДЕНИЯ</a:t>
            </a:r>
            <a:r>
              <a:rPr lang="en-US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907808" y="3126451"/>
            <a:ext cx="1079929" cy="224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КОГО И КЕМ</a:t>
            </a:r>
            <a:r>
              <a:rPr lang="en-US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722777" y="2850952"/>
            <a:ext cx="2078456" cy="438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7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 КАКОЙ ОТЧЕТНЫЙ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7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</a:t>
            </a:r>
            <a:r>
              <a:rPr lang="ru-RU" sz="700" b="1" i="1" dirty="0" smtClean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700" b="1" i="1" dirty="0" smtClean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7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КАКУЮ ОТЧЕТНУЮ ДАТУ?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5194" y="3628490"/>
            <a:ext cx="216865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solidFill>
                  <a:srgbClr val="006666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В отдел по профилактике коррупционных и иных правонарушений администрации Губернатора Новосибирской области и Правительства Новосибирской области</a:t>
            </a:r>
            <a:endParaRPr lang="ru-RU" sz="1100" dirty="0"/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7291" y="3233500"/>
            <a:ext cx="256334" cy="361196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1990213" y="3795140"/>
            <a:ext cx="2790362" cy="57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 smtClean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На 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себя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Супругу (а)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Несовершеннолетнего ребенка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3335794" y="3436871"/>
            <a:ext cx="220073" cy="388284"/>
          </a:xfrm>
          <a:prstGeom prst="rect">
            <a:avLst/>
          </a:prstGeom>
        </p:spPr>
      </p:pic>
      <p:sp>
        <p:nvSpPr>
          <p:cNvPr id="35" name="Прямоугольник 34"/>
          <p:cNvSpPr/>
          <p:nvPr/>
        </p:nvSpPr>
        <p:spPr>
          <a:xfrm>
            <a:off x="2196086" y="4318382"/>
            <a:ext cx="2424422" cy="2712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руководителями и заместителями руководителей ОИОГВ НСО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руководителями и заместителями руководителей структурных 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подразделений администрации Губернатора НСО и Правительства НСО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гражданскими служащими в администрации, должности которых включены в Перечень, утвержденный приказом администрации Губернатора НСО и Правительства НСО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21.12.2020 № </a:t>
            </a:r>
            <a:r>
              <a:rPr lang="ru-RU" sz="1000" i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138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49861" y="3274823"/>
            <a:ext cx="313625" cy="321879"/>
          </a:xfrm>
          <a:prstGeom prst="rect">
            <a:avLst/>
          </a:prstGeom>
        </p:spPr>
      </p:pic>
      <p:sp>
        <p:nvSpPr>
          <p:cNvPr id="37" name="Прямоугольник 36"/>
          <p:cNvSpPr/>
          <p:nvPr/>
        </p:nvSpPr>
        <p:spPr>
          <a:xfrm>
            <a:off x="4490353" y="3552659"/>
            <a:ext cx="2432640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Отчетный период – 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i="1" u="sng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1 января 2021 года по 31 декабря 2021 года </a:t>
            </a:r>
            <a:r>
              <a:rPr lang="ru-RU" sz="1000" b="1" i="1" baseline="30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Отчетная дата – 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i="1" u="sng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 декабря 2021 года </a:t>
            </a:r>
            <a:r>
              <a:rPr lang="ru-RU" sz="1000" b="1" i="1" baseline="30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**</a:t>
            </a:r>
            <a:endParaRPr lang="ru-RU" sz="10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39" y="5562048"/>
            <a:ext cx="2164386" cy="3755074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104268">
            <a:off x="384188" y="5433499"/>
            <a:ext cx="1554615" cy="476410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 rot="21085741">
            <a:off x="593071" y="5569497"/>
            <a:ext cx="1136850" cy="2240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КАКОЙ ФОРМЕ</a:t>
            </a:r>
            <a:r>
              <a:rPr lang="en-US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-55638" y="5929341"/>
            <a:ext cx="2316005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форме справки, утвержденной Указом Президента РФ </a:t>
            </a:r>
            <a:endParaRPr lang="ru-RU" sz="1000" b="1" i="1" dirty="0" smtClean="0">
              <a:solidFill>
                <a:srgbClr val="000000"/>
              </a:solidFill>
              <a:latin typeface="Tahom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i="1" dirty="0" smtClean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 </a:t>
            </a:r>
            <a:r>
              <a:rPr lang="ru-RU" sz="1000" b="1" i="1" dirty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 июня 2014 </a:t>
            </a:r>
            <a:r>
              <a:rPr lang="ru-RU" sz="1000" b="1" i="1" dirty="0" smtClean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года </a:t>
            </a:r>
            <a:r>
              <a:rPr lang="ru-RU" sz="1000" b="1" i="1" dirty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№ 460</a:t>
            </a:r>
            <a:endParaRPr lang="ru-RU" sz="1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7296" y="7018351"/>
            <a:ext cx="2201493" cy="2298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810" algn="just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 1 июля 2021 года </a:t>
            </a:r>
            <a:r>
              <a:rPr lang="ru-RU" sz="1000" b="1" dirty="0" smtClean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действует новая форма 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справки. </a:t>
            </a:r>
            <a:r>
              <a:rPr lang="ru-RU" sz="1000" b="1" dirty="0" smtClean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Актуальная 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версия специального программного обеспечения «Справки БК»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2.5.0</a:t>
            </a:r>
            <a:r>
              <a:rPr lang="ru-RU" sz="1000" b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b="1" u="sng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скачивания </a:t>
            </a:r>
            <a:r>
              <a:rPr lang="ru-RU" sz="1000" b="1" u="sng" dirty="0" smtClean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размещена по адресам</a:t>
            </a:r>
            <a:r>
              <a:rPr lang="ru-RU" sz="1000" u="sng" dirty="0" smtClean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R="3810" algn="just">
              <a:lnSpc>
                <a:spcPct val="107000"/>
              </a:lnSpc>
              <a:spcAft>
                <a:spcPts val="0"/>
              </a:spcAft>
            </a:pPr>
            <a:endParaRPr lang="ru-RU" sz="1000" u="sng" dirty="0" smtClean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3810" algn="just">
              <a:lnSpc>
                <a:spcPct val="107000"/>
              </a:lnSpc>
            </a:pPr>
            <a:r>
              <a:rPr lang="ru-RU" sz="1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8"/>
              </a:rPr>
              <a:t>http://</a:t>
            </a:r>
            <a:r>
              <a:rPr lang="ru-RU" sz="10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8"/>
              </a:rPr>
              <a:t>www.kremlin.ru/structure/councils#institution-12</a:t>
            </a:r>
            <a:endParaRPr lang="ru-RU" sz="1000" u="sng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3810" algn="just">
              <a:lnSpc>
                <a:spcPct val="107000"/>
              </a:lnSpc>
            </a:pPr>
            <a:endParaRPr lang="ru-RU" sz="10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3810" algn="just">
              <a:lnSpc>
                <a:spcPct val="107000"/>
              </a:lnSpc>
            </a:pPr>
            <a:r>
              <a:rPr lang="ru-RU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9"/>
              </a:rPr>
              <a:t>https://</a:t>
            </a:r>
            <a:r>
              <a:rPr lang="ru-RU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9"/>
              </a:rPr>
              <a:t>gossluzhba.gov.ru/anticorruption/spravki_bk</a:t>
            </a:r>
            <a:endParaRPr lang="ru-RU" sz="1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907807" y="7268536"/>
            <a:ext cx="3728123" cy="289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200" b="1" i="1" u="sng" dirty="0" smtClean="0">
                <a:solidFill>
                  <a:srgbClr val="ED7D31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ОБРАЩАЕМ </a:t>
            </a:r>
            <a:r>
              <a:rPr lang="ru-RU" sz="1200" b="1" i="1" u="sng" dirty="0">
                <a:solidFill>
                  <a:srgbClr val="ED7D31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ВНИМАНИЕ НА СЛЕДУЮЩЕЕ:</a:t>
            </a:r>
            <a:endParaRPr lang="ru-RU" sz="12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Google Shape;584;p37"/>
          <p:cNvSpPr/>
          <p:nvPr/>
        </p:nvSpPr>
        <p:spPr>
          <a:xfrm>
            <a:off x="2535045" y="7203122"/>
            <a:ext cx="401042" cy="414714"/>
          </a:xfrm>
          <a:custGeom>
            <a:avLst/>
            <a:gdLst/>
            <a:ahLst/>
            <a:cxnLst/>
            <a:rect l="l" t="t" r="r" b="b"/>
            <a:pathLst>
              <a:path w="16708" h="16611" fill="none" extrusionOk="0">
                <a:moveTo>
                  <a:pt x="414" y="8842"/>
                </a:moveTo>
                <a:lnTo>
                  <a:pt x="8403" y="1048"/>
                </a:lnTo>
                <a:lnTo>
                  <a:pt x="8403" y="1048"/>
                </a:lnTo>
                <a:lnTo>
                  <a:pt x="8500" y="951"/>
                </a:lnTo>
                <a:lnTo>
                  <a:pt x="8597" y="829"/>
                </a:lnTo>
                <a:lnTo>
                  <a:pt x="8865" y="658"/>
                </a:lnTo>
                <a:lnTo>
                  <a:pt x="9158" y="488"/>
                </a:lnTo>
                <a:lnTo>
                  <a:pt x="9450" y="317"/>
                </a:lnTo>
                <a:lnTo>
                  <a:pt x="9450" y="317"/>
                </a:lnTo>
                <a:lnTo>
                  <a:pt x="9839" y="171"/>
                </a:lnTo>
                <a:lnTo>
                  <a:pt x="10180" y="74"/>
                </a:lnTo>
                <a:lnTo>
                  <a:pt x="10497" y="25"/>
                </a:lnTo>
                <a:lnTo>
                  <a:pt x="10814" y="1"/>
                </a:lnTo>
                <a:lnTo>
                  <a:pt x="15344" y="1"/>
                </a:lnTo>
                <a:lnTo>
                  <a:pt x="15344" y="1"/>
                </a:lnTo>
                <a:lnTo>
                  <a:pt x="15465" y="1"/>
                </a:lnTo>
                <a:lnTo>
                  <a:pt x="15587" y="49"/>
                </a:lnTo>
                <a:lnTo>
                  <a:pt x="15855" y="122"/>
                </a:lnTo>
                <a:lnTo>
                  <a:pt x="16099" y="269"/>
                </a:lnTo>
                <a:lnTo>
                  <a:pt x="16294" y="415"/>
                </a:lnTo>
                <a:lnTo>
                  <a:pt x="16294" y="415"/>
                </a:lnTo>
                <a:lnTo>
                  <a:pt x="16391" y="537"/>
                </a:lnTo>
                <a:lnTo>
                  <a:pt x="16488" y="658"/>
                </a:lnTo>
                <a:lnTo>
                  <a:pt x="16561" y="780"/>
                </a:lnTo>
                <a:lnTo>
                  <a:pt x="16610" y="902"/>
                </a:lnTo>
                <a:lnTo>
                  <a:pt x="16659" y="1048"/>
                </a:lnTo>
                <a:lnTo>
                  <a:pt x="16683" y="1170"/>
                </a:lnTo>
                <a:lnTo>
                  <a:pt x="16708" y="1486"/>
                </a:lnTo>
                <a:lnTo>
                  <a:pt x="16708" y="5992"/>
                </a:lnTo>
                <a:lnTo>
                  <a:pt x="16708" y="5992"/>
                </a:lnTo>
                <a:lnTo>
                  <a:pt x="16683" y="6309"/>
                </a:lnTo>
                <a:lnTo>
                  <a:pt x="16635" y="6625"/>
                </a:lnTo>
                <a:lnTo>
                  <a:pt x="16537" y="6942"/>
                </a:lnTo>
                <a:lnTo>
                  <a:pt x="16391" y="7258"/>
                </a:lnTo>
                <a:lnTo>
                  <a:pt x="16391" y="7258"/>
                </a:lnTo>
                <a:lnTo>
                  <a:pt x="16342" y="7453"/>
                </a:lnTo>
                <a:lnTo>
                  <a:pt x="16294" y="7624"/>
                </a:lnTo>
                <a:lnTo>
                  <a:pt x="16196" y="7770"/>
                </a:lnTo>
                <a:lnTo>
                  <a:pt x="16123" y="7916"/>
                </a:lnTo>
                <a:lnTo>
                  <a:pt x="15928" y="8160"/>
                </a:lnTo>
                <a:lnTo>
                  <a:pt x="15758" y="8403"/>
                </a:lnTo>
                <a:lnTo>
                  <a:pt x="7891" y="16197"/>
                </a:lnTo>
                <a:lnTo>
                  <a:pt x="7891" y="16197"/>
                </a:lnTo>
                <a:lnTo>
                  <a:pt x="7794" y="16294"/>
                </a:lnTo>
                <a:lnTo>
                  <a:pt x="7696" y="16392"/>
                </a:lnTo>
                <a:lnTo>
                  <a:pt x="7574" y="16465"/>
                </a:lnTo>
                <a:lnTo>
                  <a:pt x="7453" y="16513"/>
                </a:lnTo>
                <a:lnTo>
                  <a:pt x="7185" y="16586"/>
                </a:lnTo>
                <a:lnTo>
                  <a:pt x="6941" y="16611"/>
                </a:lnTo>
                <a:lnTo>
                  <a:pt x="6941" y="16611"/>
                </a:lnTo>
                <a:lnTo>
                  <a:pt x="6649" y="16586"/>
                </a:lnTo>
                <a:lnTo>
                  <a:pt x="6503" y="16562"/>
                </a:lnTo>
                <a:lnTo>
                  <a:pt x="6381" y="16513"/>
                </a:lnTo>
                <a:lnTo>
                  <a:pt x="6235" y="16465"/>
                </a:lnTo>
                <a:lnTo>
                  <a:pt x="6113" y="16392"/>
                </a:lnTo>
                <a:lnTo>
                  <a:pt x="5991" y="16294"/>
                </a:lnTo>
                <a:lnTo>
                  <a:pt x="5894" y="16197"/>
                </a:lnTo>
                <a:lnTo>
                  <a:pt x="414" y="10839"/>
                </a:lnTo>
                <a:lnTo>
                  <a:pt x="414" y="10839"/>
                </a:lnTo>
                <a:lnTo>
                  <a:pt x="268" y="10595"/>
                </a:lnTo>
                <a:lnTo>
                  <a:pt x="122" y="10352"/>
                </a:lnTo>
                <a:lnTo>
                  <a:pt x="24" y="10108"/>
                </a:lnTo>
                <a:lnTo>
                  <a:pt x="0" y="10011"/>
                </a:lnTo>
                <a:lnTo>
                  <a:pt x="0" y="9889"/>
                </a:lnTo>
                <a:lnTo>
                  <a:pt x="0" y="9889"/>
                </a:lnTo>
                <a:lnTo>
                  <a:pt x="0" y="9718"/>
                </a:lnTo>
                <a:lnTo>
                  <a:pt x="24" y="9597"/>
                </a:lnTo>
                <a:lnTo>
                  <a:pt x="122" y="9329"/>
                </a:lnTo>
                <a:lnTo>
                  <a:pt x="268" y="9061"/>
                </a:lnTo>
                <a:lnTo>
                  <a:pt x="414" y="8842"/>
                </a:lnTo>
                <a:lnTo>
                  <a:pt x="414" y="8842"/>
                </a:lnTo>
                <a:close/>
                <a:moveTo>
                  <a:pt x="12519" y="4190"/>
                </a:moveTo>
                <a:lnTo>
                  <a:pt x="12519" y="4190"/>
                </a:lnTo>
                <a:lnTo>
                  <a:pt x="12689" y="4336"/>
                </a:lnTo>
                <a:lnTo>
                  <a:pt x="12859" y="4433"/>
                </a:lnTo>
                <a:lnTo>
                  <a:pt x="13030" y="4482"/>
                </a:lnTo>
                <a:lnTo>
                  <a:pt x="13249" y="4482"/>
                </a:lnTo>
                <a:lnTo>
                  <a:pt x="13249" y="4482"/>
                </a:lnTo>
                <a:lnTo>
                  <a:pt x="13444" y="4482"/>
                </a:lnTo>
                <a:lnTo>
                  <a:pt x="13615" y="4433"/>
                </a:lnTo>
                <a:lnTo>
                  <a:pt x="13761" y="4336"/>
                </a:lnTo>
                <a:lnTo>
                  <a:pt x="13882" y="4190"/>
                </a:lnTo>
                <a:lnTo>
                  <a:pt x="13882" y="4190"/>
                </a:lnTo>
                <a:lnTo>
                  <a:pt x="14029" y="4044"/>
                </a:lnTo>
                <a:lnTo>
                  <a:pt x="14102" y="3873"/>
                </a:lnTo>
                <a:lnTo>
                  <a:pt x="14150" y="3727"/>
                </a:lnTo>
                <a:lnTo>
                  <a:pt x="14175" y="3557"/>
                </a:lnTo>
                <a:lnTo>
                  <a:pt x="14175" y="3557"/>
                </a:lnTo>
                <a:lnTo>
                  <a:pt x="14150" y="3362"/>
                </a:lnTo>
                <a:lnTo>
                  <a:pt x="14102" y="3167"/>
                </a:lnTo>
                <a:lnTo>
                  <a:pt x="14029" y="2996"/>
                </a:lnTo>
                <a:lnTo>
                  <a:pt x="13882" y="2850"/>
                </a:lnTo>
                <a:lnTo>
                  <a:pt x="13882" y="2850"/>
                </a:lnTo>
                <a:lnTo>
                  <a:pt x="13761" y="2728"/>
                </a:lnTo>
                <a:lnTo>
                  <a:pt x="13615" y="2655"/>
                </a:lnTo>
                <a:lnTo>
                  <a:pt x="13444" y="2582"/>
                </a:lnTo>
                <a:lnTo>
                  <a:pt x="13249" y="2558"/>
                </a:lnTo>
                <a:lnTo>
                  <a:pt x="13249" y="2558"/>
                </a:lnTo>
                <a:lnTo>
                  <a:pt x="13030" y="2582"/>
                </a:lnTo>
                <a:lnTo>
                  <a:pt x="12859" y="2655"/>
                </a:lnTo>
                <a:lnTo>
                  <a:pt x="12689" y="2728"/>
                </a:lnTo>
                <a:lnTo>
                  <a:pt x="12519" y="2850"/>
                </a:lnTo>
                <a:lnTo>
                  <a:pt x="12519" y="2850"/>
                </a:lnTo>
                <a:lnTo>
                  <a:pt x="12445" y="2996"/>
                </a:lnTo>
                <a:lnTo>
                  <a:pt x="12372" y="3167"/>
                </a:lnTo>
                <a:lnTo>
                  <a:pt x="12324" y="3362"/>
                </a:lnTo>
                <a:lnTo>
                  <a:pt x="12324" y="3557"/>
                </a:lnTo>
                <a:lnTo>
                  <a:pt x="12324" y="3557"/>
                </a:lnTo>
                <a:lnTo>
                  <a:pt x="12324" y="3727"/>
                </a:lnTo>
                <a:lnTo>
                  <a:pt x="12372" y="3873"/>
                </a:lnTo>
                <a:lnTo>
                  <a:pt x="12445" y="4044"/>
                </a:lnTo>
                <a:lnTo>
                  <a:pt x="12519" y="4190"/>
                </a:lnTo>
                <a:lnTo>
                  <a:pt x="12519" y="4190"/>
                </a:lnTo>
                <a:close/>
              </a:path>
            </a:pathLst>
          </a:custGeom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Aft>
                <a:spcPts val="0"/>
              </a:spcAft>
            </a:pPr>
            <a:r>
              <a:rPr lang="en-US" sz="800" b="1" dirty="0">
                <a:solidFill>
                  <a:srgbClr val="833C0B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new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352206" y="7637424"/>
            <a:ext cx="4570787" cy="1360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61290" algn="just">
              <a:lnSpc>
                <a:spcPct val="107000"/>
              </a:lnSpc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Сведения о получении дохода от </a:t>
            </a:r>
            <a:r>
              <a:rPr lang="ru-RU" sz="11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продажи, о приобретении, </a:t>
            </a:r>
            <a:r>
              <a:rPr lang="ru-RU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наличии, об отчуждении в результате безвозмездной сделки </a:t>
            </a:r>
            <a:endParaRPr lang="ru-RU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161290" algn="just">
              <a:lnSpc>
                <a:spcPct val="107000"/>
              </a:lnSpc>
              <a:spcAft>
                <a:spcPts val="0"/>
              </a:spcAft>
            </a:pPr>
            <a:r>
              <a:rPr lang="ru-RU" sz="1100" b="1" i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цифровых финансовых активов, цифровых прав, включающих одновременно цифровые финансовые активы и иные цифровые права, утилитарных цифровых прав, цифровой валюты</a:t>
            </a:r>
            <a:r>
              <a:rPr lang="ru-RU" sz="11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отражаются в соответствующих разделах </a:t>
            </a:r>
            <a:r>
              <a:rPr lang="ru-RU" sz="11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справки</a:t>
            </a:r>
            <a:endParaRPr lang="ru-RU" sz="1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Стрелка вниз 50"/>
          <p:cNvSpPr/>
          <p:nvPr/>
        </p:nvSpPr>
        <p:spPr>
          <a:xfrm rot="5400000" flipH="1" flipV="1">
            <a:off x="3155157" y="9036224"/>
            <a:ext cx="291304" cy="430203"/>
          </a:xfrm>
          <a:prstGeom prst="downArrow">
            <a:avLst/>
          </a:prstGeom>
          <a:solidFill>
            <a:schemeClr val="accent2">
              <a:alpha val="89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3670663" y="8866903"/>
            <a:ext cx="3122971" cy="900437"/>
          </a:xfrm>
          <a:prstGeom prst="rect">
            <a:avLst/>
          </a:prstGeom>
          <a:solidFill>
            <a:schemeClr val="accent2">
              <a:alpha val="43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1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разделе </a:t>
            </a:r>
            <a:r>
              <a:rPr lang="ru-RU" sz="1100" b="1" i="1" dirty="0" smtClean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100" b="1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</a:t>
            </a:r>
            <a:r>
              <a:rPr lang="ru-RU" sz="1100" b="1" i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азделе 2, </a:t>
            </a:r>
            <a:endParaRPr lang="ru-RU" sz="1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1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подразделах 3.3., 3.4.,3.5. раздела 3, </a:t>
            </a:r>
            <a:endParaRPr lang="ru-RU" sz="1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1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разделе 7</a:t>
            </a:r>
            <a:endParaRPr lang="ru-RU" sz="1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Google Shape;584;p37"/>
          <p:cNvSpPr/>
          <p:nvPr/>
        </p:nvSpPr>
        <p:spPr>
          <a:xfrm>
            <a:off x="123709" y="6624191"/>
            <a:ext cx="468629" cy="391201"/>
          </a:xfrm>
          <a:custGeom>
            <a:avLst/>
            <a:gdLst/>
            <a:ahLst/>
            <a:cxnLst/>
            <a:rect l="l" t="t" r="r" b="b"/>
            <a:pathLst>
              <a:path w="16708" h="16611" fill="none" extrusionOk="0">
                <a:moveTo>
                  <a:pt x="414" y="8842"/>
                </a:moveTo>
                <a:lnTo>
                  <a:pt x="8403" y="1048"/>
                </a:lnTo>
                <a:lnTo>
                  <a:pt x="8403" y="1048"/>
                </a:lnTo>
                <a:lnTo>
                  <a:pt x="8500" y="951"/>
                </a:lnTo>
                <a:lnTo>
                  <a:pt x="8597" y="829"/>
                </a:lnTo>
                <a:lnTo>
                  <a:pt x="8865" y="658"/>
                </a:lnTo>
                <a:lnTo>
                  <a:pt x="9158" y="488"/>
                </a:lnTo>
                <a:lnTo>
                  <a:pt x="9450" y="317"/>
                </a:lnTo>
                <a:lnTo>
                  <a:pt x="9450" y="317"/>
                </a:lnTo>
                <a:lnTo>
                  <a:pt x="9839" y="171"/>
                </a:lnTo>
                <a:lnTo>
                  <a:pt x="10180" y="74"/>
                </a:lnTo>
                <a:lnTo>
                  <a:pt x="10497" y="25"/>
                </a:lnTo>
                <a:lnTo>
                  <a:pt x="10814" y="1"/>
                </a:lnTo>
                <a:lnTo>
                  <a:pt x="15344" y="1"/>
                </a:lnTo>
                <a:lnTo>
                  <a:pt x="15344" y="1"/>
                </a:lnTo>
                <a:lnTo>
                  <a:pt x="15465" y="1"/>
                </a:lnTo>
                <a:lnTo>
                  <a:pt x="15587" y="49"/>
                </a:lnTo>
                <a:lnTo>
                  <a:pt x="15855" y="122"/>
                </a:lnTo>
                <a:lnTo>
                  <a:pt x="16099" y="269"/>
                </a:lnTo>
                <a:lnTo>
                  <a:pt x="16294" y="415"/>
                </a:lnTo>
                <a:lnTo>
                  <a:pt x="16294" y="415"/>
                </a:lnTo>
                <a:lnTo>
                  <a:pt x="16391" y="537"/>
                </a:lnTo>
                <a:lnTo>
                  <a:pt x="16488" y="658"/>
                </a:lnTo>
                <a:lnTo>
                  <a:pt x="16561" y="780"/>
                </a:lnTo>
                <a:lnTo>
                  <a:pt x="16610" y="902"/>
                </a:lnTo>
                <a:lnTo>
                  <a:pt x="16659" y="1048"/>
                </a:lnTo>
                <a:lnTo>
                  <a:pt x="16683" y="1170"/>
                </a:lnTo>
                <a:lnTo>
                  <a:pt x="16708" y="1486"/>
                </a:lnTo>
                <a:lnTo>
                  <a:pt x="16708" y="5992"/>
                </a:lnTo>
                <a:lnTo>
                  <a:pt x="16708" y="5992"/>
                </a:lnTo>
                <a:lnTo>
                  <a:pt x="16683" y="6309"/>
                </a:lnTo>
                <a:lnTo>
                  <a:pt x="16635" y="6625"/>
                </a:lnTo>
                <a:lnTo>
                  <a:pt x="16537" y="6942"/>
                </a:lnTo>
                <a:lnTo>
                  <a:pt x="16391" y="7258"/>
                </a:lnTo>
                <a:lnTo>
                  <a:pt x="16391" y="7258"/>
                </a:lnTo>
                <a:lnTo>
                  <a:pt x="16342" y="7453"/>
                </a:lnTo>
                <a:lnTo>
                  <a:pt x="16294" y="7624"/>
                </a:lnTo>
                <a:lnTo>
                  <a:pt x="16196" y="7770"/>
                </a:lnTo>
                <a:lnTo>
                  <a:pt x="16123" y="7916"/>
                </a:lnTo>
                <a:lnTo>
                  <a:pt x="15928" y="8160"/>
                </a:lnTo>
                <a:lnTo>
                  <a:pt x="15758" y="8403"/>
                </a:lnTo>
                <a:lnTo>
                  <a:pt x="7891" y="16197"/>
                </a:lnTo>
                <a:lnTo>
                  <a:pt x="7891" y="16197"/>
                </a:lnTo>
                <a:lnTo>
                  <a:pt x="7794" y="16294"/>
                </a:lnTo>
                <a:lnTo>
                  <a:pt x="7696" y="16392"/>
                </a:lnTo>
                <a:lnTo>
                  <a:pt x="7574" y="16465"/>
                </a:lnTo>
                <a:lnTo>
                  <a:pt x="7453" y="16513"/>
                </a:lnTo>
                <a:lnTo>
                  <a:pt x="7185" y="16586"/>
                </a:lnTo>
                <a:lnTo>
                  <a:pt x="6941" y="16611"/>
                </a:lnTo>
                <a:lnTo>
                  <a:pt x="6941" y="16611"/>
                </a:lnTo>
                <a:lnTo>
                  <a:pt x="6649" y="16586"/>
                </a:lnTo>
                <a:lnTo>
                  <a:pt x="6503" y="16562"/>
                </a:lnTo>
                <a:lnTo>
                  <a:pt x="6381" y="16513"/>
                </a:lnTo>
                <a:lnTo>
                  <a:pt x="6235" y="16465"/>
                </a:lnTo>
                <a:lnTo>
                  <a:pt x="6113" y="16392"/>
                </a:lnTo>
                <a:lnTo>
                  <a:pt x="5991" y="16294"/>
                </a:lnTo>
                <a:lnTo>
                  <a:pt x="5894" y="16197"/>
                </a:lnTo>
                <a:lnTo>
                  <a:pt x="414" y="10839"/>
                </a:lnTo>
                <a:lnTo>
                  <a:pt x="414" y="10839"/>
                </a:lnTo>
                <a:lnTo>
                  <a:pt x="268" y="10595"/>
                </a:lnTo>
                <a:lnTo>
                  <a:pt x="122" y="10352"/>
                </a:lnTo>
                <a:lnTo>
                  <a:pt x="24" y="10108"/>
                </a:lnTo>
                <a:lnTo>
                  <a:pt x="0" y="10011"/>
                </a:lnTo>
                <a:lnTo>
                  <a:pt x="0" y="9889"/>
                </a:lnTo>
                <a:lnTo>
                  <a:pt x="0" y="9889"/>
                </a:lnTo>
                <a:lnTo>
                  <a:pt x="0" y="9718"/>
                </a:lnTo>
                <a:lnTo>
                  <a:pt x="24" y="9597"/>
                </a:lnTo>
                <a:lnTo>
                  <a:pt x="122" y="9329"/>
                </a:lnTo>
                <a:lnTo>
                  <a:pt x="268" y="9061"/>
                </a:lnTo>
                <a:lnTo>
                  <a:pt x="414" y="8842"/>
                </a:lnTo>
                <a:lnTo>
                  <a:pt x="414" y="8842"/>
                </a:lnTo>
                <a:close/>
                <a:moveTo>
                  <a:pt x="12519" y="4190"/>
                </a:moveTo>
                <a:lnTo>
                  <a:pt x="12519" y="4190"/>
                </a:lnTo>
                <a:lnTo>
                  <a:pt x="12689" y="4336"/>
                </a:lnTo>
                <a:lnTo>
                  <a:pt x="12859" y="4433"/>
                </a:lnTo>
                <a:lnTo>
                  <a:pt x="13030" y="4482"/>
                </a:lnTo>
                <a:lnTo>
                  <a:pt x="13249" y="4482"/>
                </a:lnTo>
                <a:lnTo>
                  <a:pt x="13249" y="4482"/>
                </a:lnTo>
                <a:lnTo>
                  <a:pt x="13444" y="4482"/>
                </a:lnTo>
                <a:lnTo>
                  <a:pt x="13615" y="4433"/>
                </a:lnTo>
                <a:lnTo>
                  <a:pt x="13761" y="4336"/>
                </a:lnTo>
                <a:lnTo>
                  <a:pt x="13882" y="4190"/>
                </a:lnTo>
                <a:lnTo>
                  <a:pt x="13882" y="4190"/>
                </a:lnTo>
                <a:lnTo>
                  <a:pt x="14029" y="4044"/>
                </a:lnTo>
                <a:lnTo>
                  <a:pt x="14102" y="3873"/>
                </a:lnTo>
                <a:lnTo>
                  <a:pt x="14150" y="3727"/>
                </a:lnTo>
                <a:lnTo>
                  <a:pt x="14175" y="3557"/>
                </a:lnTo>
                <a:lnTo>
                  <a:pt x="14175" y="3557"/>
                </a:lnTo>
                <a:lnTo>
                  <a:pt x="14150" y="3362"/>
                </a:lnTo>
                <a:lnTo>
                  <a:pt x="14102" y="3167"/>
                </a:lnTo>
                <a:lnTo>
                  <a:pt x="14029" y="2996"/>
                </a:lnTo>
                <a:lnTo>
                  <a:pt x="13882" y="2850"/>
                </a:lnTo>
                <a:lnTo>
                  <a:pt x="13882" y="2850"/>
                </a:lnTo>
                <a:lnTo>
                  <a:pt x="13761" y="2728"/>
                </a:lnTo>
                <a:lnTo>
                  <a:pt x="13615" y="2655"/>
                </a:lnTo>
                <a:lnTo>
                  <a:pt x="13444" y="2582"/>
                </a:lnTo>
                <a:lnTo>
                  <a:pt x="13249" y="2558"/>
                </a:lnTo>
                <a:lnTo>
                  <a:pt x="13249" y="2558"/>
                </a:lnTo>
                <a:lnTo>
                  <a:pt x="13030" y="2582"/>
                </a:lnTo>
                <a:lnTo>
                  <a:pt x="12859" y="2655"/>
                </a:lnTo>
                <a:lnTo>
                  <a:pt x="12689" y="2728"/>
                </a:lnTo>
                <a:lnTo>
                  <a:pt x="12519" y="2850"/>
                </a:lnTo>
                <a:lnTo>
                  <a:pt x="12519" y="2850"/>
                </a:lnTo>
                <a:lnTo>
                  <a:pt x="12445" y="2996"/>
                </a:lnTo>
                <a:lnTo>
                  <a:pt x="12372" y="3167"/>
                </a:lnTo>
                <a:lnTo>
                  <a:pt x="12324" y="3362"/>
                </a:lnTo>
                <a:lnTo>
                  <a:pt x="12324" y="3557"/>
                </a:lnTo>
                <a:lnTo>
                  <a:pt x="12324" y="3557"/>
                </a:lnTo>
                <a:lnTo>
                  <a:pt x="12324" y="3727"/>
                </a:lnTo>
                <a:lnTo>
                  <a:pt x="12372" y="3873"/>
                </a:lnTo>
                <a:lnTo>
                  <a:pt x="12445" y="4044"/>
                </a:lnTo>
                <a:lnTo>
                  <a:pt x="12519" y="4190"/>
                </a:lnTo>
                <a:lnTo>
                  <a:pt x="12519" y="4190"/>
                </a:lnTo>
                <a:close/>
              </a:path>
            </a:pathLst>
          </a:custGeom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spcAft>
                <a:spcPts val="0"/>
              </a:spcAft>
            </a:pPr>
            <a:r>
              <a:rPr lang="en-US" sz="800" b="1" dirty="0">
                <a:solidFill>
                  <a:srgbClr val="833C0B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new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48410" y="4800718"/>
            <a:ext cx="2171277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1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*сведения представляются за отчетный период –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200" b="1" i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разделы 1, 2, 7</a:t>
            </a:r>
            <a:endParaRPr lang="ru-RU" sz="1200" b="1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1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**сведения представляются на отчетную дату –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200" b="1" i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разделы 3, 4, 5, </a:t>
            </a:r>
            <a:r>
              <a:rPr lang="ru-RU" sz="12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endParaRPr lang="ru-RU" sz="1200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935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дпись 14"/>
          <p:cNvSpPr txBox="1">
            <a:spLocks noChangeArrowheads="1"/>
          </p:cNvSpPr>
          <p:nvPr/>
        </p:nvSpPr>
        <p:spPr bwMode="auto">
          <a:xfrm>
            <a:off x="164158" y="1263567"/>
            <a:ext cx="2052161" cy="293331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Сведения о получении дохода от продажи, о приобретении, о наличии, об отчуждении в результате безвозмездной сделки 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1" i="1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цифровых финансовых активов, цифровых прав, включающих одновременно цифровые финансовые активы и иные цифровые права, утилитарных цифровых прав, цифровой валюты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отражаются в соответствующих разделах справок.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Надпись 585"/>
          <p:cNvSpPr txBox="1">
            <a:spLocks noChangeArrowheads="1"/>
          </p:cNvSpPr>
          <p:nvPr/>
        </p:nvSpPr>
        <p:spPr bwMode="auto">
          <a:xfrm>
            <a:off x="2371006" y="6850280"/>
            <a:ext cx="2051885" cy="186897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5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150" b="1" i="0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разделе 3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15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следует указывать сведения об объектах недвижимости </a:t>
            </a:r>
            <a:r>
              <a:rPr kumimoji="0" lang="ru-RU" altLang="ru-RU" sz="115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точном соответствии с информацией, содержащейся в документах о правах на объекты недвижимого имущества.</a:t>
            </a:r>
            <a:endParaRPr kumimoji="0" lang="ru-RU" altLang="ru-RU" sz="11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Надпись 59"/>
          <p:cNvSpPr txBox="1">
            <a:spLocks noChangeArrowheads="1"/>
          </p:cNvSpPr>
          <p:nvPr/>
        </p:nvSpPr>
        <p:spPr bwMode="auto">
          <a:xfrm>
            <a:off x="306014" y="304474"/>
            <a:ext cx="1867237" cy="73024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1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ОБРАЩАЕМ ВНИМАНИЕ НА СЛЕДУЮЩЕЕ: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Надпись 608"/>
          <p:cNvSpPr txBox="1">
            <a:spLocks noChangeArrowheads="1"/>
          </p:cNvSpPr>
          <p:nvPr/>
        </p:nvSpPr>
        <p:spPr bwMode="auto">
          <a:xfrm>
            <a:off x="4547937" y="302807"/>
            <a:ext cx="2225931" cy="619424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При заполнении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раздела 4: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55888" algn="l"/>
              </a:tabLst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указывать, в том числе счета, открытые для погашения кредита;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5888" algn="l"/>
              </a:tabLst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55888" algn="l"/>
              </a:tabLst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запрашивать справки (выписки по счетам)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банках и иных кредитных организаций, содержащие сведения:</a:t>
            </a: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endParaRPr lang="ru-RU" altLang="ru-RU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2655888" algn="l"/>
              </a:tabLst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 остатке средств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каждом счете на 31.12.2021;</a:t>
            </a: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2655888" algn="l"/>
              </a:tabLst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сумме дохода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(капитализация, %) за 2021 год по каждому вкладу (счету), в том числе закрытому на 31.12.2021;</a:t>
            </a: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5888" algn="l"/>
              </a:tabLst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2655888" algn="l"/>
              </a:tabLst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размере обязательства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(оставшегося непогашенным долга) по состоянию на 31.12.2021;</a:t>
            </a: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5888" algn="l"/>
              </a:tabLst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2655888" algn="l"/>
              </a:tabLst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движении денежных средств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 счету за 2021 год (если общая сумма денежных поступлений на счет за 2021 год превышает общий доход декларанта и его супруги (а) за 2018, 2019 и 2020 годы</a:t>
            </a: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Надпись 583"/>
          <p:cNvSpPr txBox="1">
            <a:spLocks noChangeArrowheads="1"/>
          </p:cNvSpPr>
          <p:nvPr/>
        </p:nvSpPr>
        <p:spPr bwMode="auto">
          <a:xfrm>
            <a:off x="186904" y="7156873"/>
            <a:ext cx="2029414" cy="215566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3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разделе 1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сумму доходов от реализации недвижимого имущества, транспортных средств и иного имущества 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указывать в соответствии с подтверждающими документами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kumimoji="0" lang="ru-RU" altLang="ru-RU" sz="1100" b="0" i="1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совершении сделок </a:t>
            </a:r>
            <a:r>
              <a:rPr kumimoji="0" lang="ru-RU" altLang="ru-RU" sz="1100" b="0" i="1" u="sng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сохранять договоры купли-продажи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Надпись 582"/>
          <p:cNvSpPr txBox="1">
            <a:spLocks noChangeArrowheads="1"/>
          </p:cNvSpPr>
          <p:nvPr/>
        </p:nvSpPr>
        <p:spPr bwMode="auto">
          <a:xfrm>
            <a:off x="2371006" y="302524"/>
            <a:ext cx="2051885" cy="526823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indent="90488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4.</a:t>
            </a:r>
            <a:r>
              <a:rPr kumimoji="0" lang="ru-RU" altLang="ru-RU" sz="1100" b="1" i="1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В разделе 2</a:t>
            </a:r>
            <a:r>
              <a:rPr kumimoji="0" lang="ru-RU" altLang="ru-RU" sz="1100" b="1" i="1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расходы отражаются если:</a:t>
            </a: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</a:tabLst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в отчетном периоде декларантом, его супругой(ом) и (или) несовершеннолетним ребенком 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СОВЕРШЕНА(Ы) СДЕЛКА(И)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по приобретению земельного участка, другого объекта недвижимости, транспортного средства, ценных бумаг, акций (долей участия, паев в уставных (складочных) капиталах организаций) </a:t>
            </a:r>
            <a:r>
              <a:rPr kumimoji="0" lang="ru-RU" altLang="ru-RU" sz="1100" b="0" i="1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цифровых финансовых активов, цифровой валюты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               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endParaRPr lang="ru-RU" altLang="ru-RU" sz="400" dirty="0">
              <a:solidFill>
                <a:srgbClr val="ED7D31"/>
              </a:solidFill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+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endParaRPr kumimoji="0" lang="ru-RU" altLang="ru-RU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</a:tabLst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сумма сделок 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ПРЕВЫШАЕТ общий доход служащего и его супруги (супруга) </a:t>
            </a:r>
            <a:r>
              <a:rPr kumimoji="0" lang="ru-RU" altLang="ru-RU" sz="1100" b="1" i="0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за ТРИ последних года</a:t>
            </a:r>
            <a:r>
              <a:rPr kumimoji="0" lang="ru-RU" altLang="ru-RU" sz="11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,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предшествующих отчетному периоду (за 2018, 2019, 2020 годы).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90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Надпись 60"/>
          <p:cNvSpPr txBox="1">
            <a:spLocks noChangeArrowheads="1"/>
          </p:cNvSpPr>
          <p:nvPr/>
        </p:nvSpPr>
        <p:spPr bwMode="auto">
          <a:xfrm>
            <a:off x="164157" y="5345348"/>
            <a:ext cx="2052161" cy="92668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На титульном листе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справки указывать при наличии 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страховой номер индивидуального лицевого счета (СНИЛС)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Прямоугольник 55"/>
          <p:cNvSpPr>
            <a:spLocks noChangeArrowheads="1"/>
          </p:cNvSpPr>
          <p:nvPr/>
        </p:nvSpPr>
        <p:spPr bwMode="auto">
          <a:xfrm>
            <a:off x="398552" y="4531098"/>
            <a:ext cx="1583372" cy="692716"/>
          </a:xfrm>
          <a:prstGeom prst="rect">
            <a:avLst/>
          </a:prstGeom>
          <a:solidFill>
            <a:srgbClr val="ED7D31">
              <a:alpha val="43137"/>
            </a:srgbClr>
          </a:solidFill>
          <a:ln w="9525">
            <a:solidFill>
              <a:srgbClr val="0066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разделах 1, 2, 7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подразделах 3.3., 3.4.,3.5. раздела 3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Прямоугольник 581"/>
          <p:cNvSpPr>
            <a:spLocks noChangeArrowheads="1"/>
          </p:cNvSpPr>
          <p:nvPr/>
        </p:nvSpPr>
        <p:spPr bwMode="auto">
          <a:xfrm>
            <a:off x="313050" y="6371486"/>
            <a:ext cx="1839914" cy="652945"/>
          </a:xfrm>
          <a:prstGeom prst="rect">
            <a:avLst/>
          </a:prstGeom>
          <a:solidFill>
            <a:srgbClr val="ED7D31">
              <a:alpha val="41176"/>
            </a:srgbClr>
          </a:solidFill>
          <a:ln w="9525" algn="in">
            <a:solidFill>
              <a:srgbClr val="006666"/>
            </a:solidFill>
            <a:miter lim="800000"/>
            <a:headEnd/>
            <a:tailEnd/>
          </a:ln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С ноября 2013 года СНИЛС присваивается новорожденным в </a:t>
            </a:r>
            <a:r>
              <a:rPr kumimoji="0" lang="ru-RU" altLang="ru-RU" sz="1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беззаявительном</a:t>
            </a:r>
            <a:r>
              <a:rPr kumimoji="0" lang="ru-RU" altLang="ru-RU" sz="1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порядке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AutoShape 34"/>
          <p:cNvSpPr>
            <a:spLocks/>
          </p:cNvSpPr>
          <p:nvPr/>
        </p:nvSpPr>
        <p:spPr bwMode="auto">
          <a:xfrm>
            <a:off x="108259" y="984703"/>
            <a:ext cx="409582" cy="368488"/>
          </a:xfrm>
          <a:custGeom>
            <a:avLst/>
            <a:gdLst>
              <a:gd name="T0" fmla="*/ 8403 w 16708"/>
              <a:gd name="T1" fmla="*/ 1048 h 16611"/>
              <a:gd name="T2" fmla="*/ 8500 w 16708"/>
              <a:gd name="T3" fmla="*/ 951 h 16611"/>
              <a:gd name="T4" fmla="*/ 8865 w 16708"/>
              <a:gd name="T5" fmla="*/ 658 h 16611"/>
              <a:gd name="T6" fmla="*/ 9450 w 16708"/>
              <a:gd name="T7" fmla="*/ 317 h 16611"/>
              <a:gd name="T8" fmla="*/ 9839 w 16708"/>
              <a:gd name="T9" fmla="*/ 171 h 16611"/>
              <a:gd name="T10" fmla="*/ 10497 w 16708"/>
              <a:gd name="T11" fmla="*/ 25 h 16611"/>
              <a:gd name="T12" fmla="*/ 15344 w 16708"/>
              <a:gd name="T13" fmla="*/ 1 h 16611"/>
              <a:gd name="T14" fmla="*/ 15465 w 16708"/>
              <a:gd name="T15" fmla="*/ 1 h 16611"/>
              <a:gd name="T16" fmla="*/ 15855 w 16708"/>
              <a:gd name="T17" fmla="*/ 122 h 16611"/>
              <a:gd name="T18" fmla="*/ 16294 w 16708"/>
              <a:gd name="T19" fmla="*/ 415 h 16611"/>
              <a:gd name="T20" fmla="*/ 16391 w 16708"/>
              <a:gd name="T21" fmla="*/ 537 h 16611"/>
              <a:gd name="T22" fmla="*/ 16561 w 16708"/>
              <a:gd name="T23" fmla="*/ 780 h 16611"/>
              <a:gd name="T24" fmla="*/ 16659 w 16708"/>
              <a:gd name="T25" fmla="*/ 1048 h 16611"/>
              <a:gd name="T26" fmla="*/ 16708 w 16708"/>
              <a:gd name="T27" fmla="*/ 1486 h 16611"/>
              <a:gd name="T28" fmla="*/ 16708 w 16708"/>
              <a:gd name="T29" fmla="*/ 5992 h 16611"/>
              <a:gd name="T30" fmla="*/ 16635 w 16708"/>
              <a:gd name="T31" fmla="*/ 6625 h 16611"/>
              <a:gd name="T32" fmla="*/ 16391 w 16708"/>
              <a:gd name="T33" fmla="*/ 7258 h 16611"/>
              <a:gd name="T34" fmla="*/ 16342 w 16708"/>
              <a:gd name="T35" fmla="*/ 7453 h 16611"/>
              <a:gd name="T36" fmla="*/ 16196 w 16708"/>
              <a:gd name="T37" fmla="*/ 7770 h 16611"/>
              <a:gd name="T38" fmla="*/ 15928 w 16708"/>
              <a:gd name="T39" fmla="*/ 8160 h 16611"/>
              <a:gd name="T40" fmla="*/ 7891 w 16708"/>
              <a:gd name="T41" fmla="*/ 16197 h 16611"/>
              <a:gd name="T42" fmla="*/ 7794 w 16708"/>
              <a:gd name="T43" fmla="*/ 16294 h 16611"/>
              <a:gd name="T44" fmla="*/ 7574 w 16708"/>
              <a:gd name="T45" fmla="*/ 16465 h 16611"/>
              <a:gd name="T46" fmla="*/ 7185 w 16708"/>
              <a:gd name="T47" fmla="*/ 16586 h 16611"/>
              <a:gd name="T48" fmla="*/ 6941 w 16708"/>
              <a:gd name="T49" fmla="*/ 16611 h 16611"/>
              <a:gd name="T50" fmla="*/ 6503 w 16708"/>
              <a:gd name="T51" fmla="*/ 16562 h 16611"/>
              <a:gd name="T52" fmla="*/ 6235 w 16708"/>
              <a:gd name="T53" fmla="*/ 16465 h 16611"/>
              <a:gd name="T54" fmla="*/ 5991 w 16708"/>
              <a:gd name="T55" fmla="*/ 16294 h 16611"/>
              <a:gd name="T56" fmla="*/ 414 w 16708"/>
              <a:gd name="T57" fmla="*/ 10839 h 16611"/>
              <a:gd name="T58" fmla="*/ 268 w 16708"/>
              <a:gd name="T59" fmla="*/ 10595 h 16611"/>
              <a:gd name="T60" fmla="*/ 24 w 16708"/>
              <a:gd name="T61" fmla="*/ 10108 h 16611"/>
              <a:gd name="T62" fmla="*/ 0 w 16708"/>
              <a:gd name="T63" fmla="*/ 9889 h 16611"/>
              <a:gd name="T64" fmla="*/ 0 w 16708"/>
              <a:gd name="T65" fmla="*/ 9718 h 16611"/>
              <a:gd name="T66" fmla="*/ 122 w 16708"/>
              <a:gd name="T67" fmla="*/ 9329 h 16611"/>
              <a:gd name="T68" fmla="*/ 414 w 16708"/>
              <a:gd name="T69" fmla="*/ 8842 h 16611"/>
              <a:gd name="T70" fmla="*/ 12519 w 16708"/>
              <a:gd name="T71" fmla="*/ 4190 h 16611"/>
              <a:gd name="T72" fmla="*/ 12689 w 16708"/>
              <a:gd name="T73" fmla="*/ 4336 h 16611"/>
              <a:gd name="T74" fmla="*/ 13030 w 16708"/>
              <a:gd name="T75" fmla="*/ 4482 h 16611"/>
              <a:gd name="T76" fmla="*/ 13249 w 16708"/>
              <a:gd name="T77" fmla="*/ 4482 h 16611"/>
              <a:gd name="T78" fmla="*/ 13615 w 16708"/>
              <a:gd name="T79" fmla="*/ 4433 h 16611"/>
              <a:gd name="T80" fmla="*/ 13882 w 16708"/>
              <a:gd name="T81" fmla="*/ 4190 h 16611"/>
              <a:gd name="T82" fmla="*/ 14029 w 16708"/>
              <a:gd name="T83" fmla="*/ 4044 h 16611"/>
              <a:gd name="T84" fmla="*/ 14150 w 16708"/>
              <a:gd name="T85" fmla="*/ 3727 h 16611"/>
              <a:gd name="T86" fmla="*/ 14175 w 16708"/>
              <a:gd name="T87" fmla="*/ 3557 h 16611"/>
              <a:gd name="T88" fmla="*/ 14102 w 16708"/>
              <a:gd name="T89" fmla="*/ 3167 h 16611"/>
              <a:gd name="T90" fmla="*/ 13882 w 16708"/>
              <a:gd name="T91" fmla="*/ 2850 h 16611"/>
              <a:gd name="T92" fmla="*/ 13761 w 16708"/>
              <a:gd name="T93" fmla="*/ 2728 h 16611"/>
              <a:gd name="T94" fmla="*/ 13444 w 16708"/>
              <a:gd name="T95" fmla="*/ 2582 h 16611"/>
              <a:gd name="T96" fmla="*/ 13249 w 16708"/>
              <a:gd name="T97" fmla="*/ 2558 h 16611"/>
              <a:gd name="T98" fmla="*/ 12859 w 16708"/>
              <a:gd name="T99" fmla="*/ 2655 h 16611"/>
              <a:gd name="T100" fmla="*/ 12519 w 16708"/>
              <a:gd name="T101" fmla="*/ 2850 h 16611"/>
              <a:gd name="T102" fmla="*/ 12445 w 16708"/>
              <a:gd name="T103" fmla="*/ 2996 h 16611"/>
              <a:gd name="T104" fmla="*/ 12324 w 16708"/>
              <a:gd name="T105" fmla="*/ 3362 h 16611"/>
              <a:gd name="T106" fmla="*/ 12324 w 16708"/>
              <a:gd name="T107" fmla="*/ 3557 h 16611"/>
              <a:gd name="T108" fmla="*/ 12372 w 16708"/>
              <a:gd name="T109" fmla="*/ 3873 h 16611"/>
              <a:gd name="T110" fmla="*/ 12519 w 16708"/>
              <a:gd name="T111" fmla="*/ 4190 h 16611"/>
              <a:gd name="T112" fmla="*/ 0 w 16708"/>
              <a:gd name="T113" fmla="*/ 0 h 16611"/>
              <a:gd name="T114" fmla="*/ 16708 w 16708"/>
              <a:gd name="T115" fmla="*/ 16611 h 16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T112" t="T113" r="T114" b="T115"/>
            <a:pathLst>
              <a:path w="16708" h="16611" fill="none" extrusionOk="0">
                <a:moveTo>
                  <a:pt x="414" y="8842"/>
                </a:moveTo>
                <a:lnTo>
                  <a:pt x="8403" y="1048"/>
                </a:lnTo>
                <a:lnTo>
                  <a:pt x="8500" y="951"/>
                </a:lnTo>
                <a:lnTo>
                  <a:pt x="8597" y="829"/>
                </a:lnTo>
                <a:lnTo>
                  <a:pt x="8865" y="658"/>
                </a:lnTo>
                <a:lnTo>
                  <a:pt x="9158" y="488"/>
                </a:lnTo>
                <a:lnTo>
                  <a:pt x="9450" y="317"/>
                </a:lnTo>
                <a:lnTo>
                  <a:pt x="9839" y="171"/>
                </a:lnTo>
                <a:lnTo>
                  <a:pt x="10180" y="74"/>
                </a:lnTo>
                <a:lnTo>
                  <a:pt x="10497" y="25"/>
                </a:lnTo>
                <a:lnTo>
                  <a:pt x="10814" y="1"/>
                </a:lnTo>
                <a:lnTo>
                  <a:pt x="15344" y="1"/>
                </a:lnTo>
                <a:lnTo>
                  <a:pt x="15465" y="1"/>
                </a:lnTo>
                <a:lnTo>
                  <a:pt x="15587" y="49"/>
                </a:lnTo>
                <a:lnTo>
                  <a:pt x="15855" y="122"/>
                </a:lnTo>
                <a:lnTo>
                  <a:pt x="16099" y="269"/>
                </a:lnTo>
                <a:lnTo>
                  <a:pt x="16294" y="415"/>
                </a:lnTo>
                <a:lnTo>
                  <a:pt x="16391" y="537"/>
                </a:lnTo>
                <a:lnTo>
                  <a:pt x="16488" y="658"/>
                </a:lnTo>
                <a:lnTo>
                  <a:pt x="16561" y="780"/>
                </a:lnTo>
                <a:lnTo>
                  <a:pt x="16610" y="902"/>
                </a:lnTo>
                <a:lnTo>
                  <a:pt x="16659" y="1048"/>
                </a:lnTo>
                <a:lnTo>
                  <a:pt x="16683" y="1170"/>
                </a:lnTo>
                <a:lnTo>
                  <a:pt x="16708" y="1486"/>
                </a:lnTo>
                <a:lnTo>
                  <a:pt x="16708" y="5992"/>
                </a:lnTo>
                <a:lnTo>
                  <a:pt x="16683" y="6309"/>
                </a:lnTo>
                <a:lnTo>
                  <a:pt x="16635" y="6625"/>
                </a:lnTo>
                <a:lnTo>
                  <a:pt x="16537" y="6942"/>
                </a:lnTo>
                <a:lnTo>
                  <a:pt x="16391" y="7258"/>
                </a:lnTo>
                <a:lnTo>
                  <a:pt x="16342" y="7453"/>
                </a:lnTo>
                <a:lnTo>
                  <a:pt x="16294" y="7624"/>
                </a:lnTo>
                <a:lnTo>
                  <a:pt x="16196" y="7770"/>
                </a:lnTo>
                <a:lnTo>
                  <a:pt x="16123" y="7916"/>
                </a:lnTo>
                <a:lnTo>
                  <a:pt x="15928" y="8160"/>
                </a:lnTo>
                <a:lnTo>
                  <a:pt x="15758" y="8403"/>
                </a:lnTo>
                <a:lnTo>
                  <a:pt x="7891" y="16197"/>
                </a:lnTo>
                <a:lnTo>
                  <a:pt x="7794" y="16294"/>
                </a:lnTo>
                <a:lnTo>
                  <a:pt x="7696" y="16392"/>
                </a:lnTo>
                <a:lnTo>
                  <a:pt x="7574" y="16465"/>
                </a:lnTo>
                <a:lnTo>
                  <a:pt x="7453" y="16513"/>
                </a:lnTo>
                <a:lnTo>
                  <a:pt x="7185" y="16586"/>
                </a:lnTo>
                <a:lnTo>
                  <a:pt x="6941" y="16611"/>
                </a:lnTo>
                <a:lnTo>
                  <a:pt x="6649" y="16586"/>
                </a:lnTo>
                <a:lnTo>
                  <a:pt x="6503" y="16562"/>
                </a:lnTo>
                <a:lnTo>
                  <a:pt x="6381" y="16513"/>
                </a:lnTo>
                <a:lnTo>
                  <a:pt x="6235" y="16465"/>
                </a:lnTo>
                <a:lnTo>
                  <a:pt x="6113" y="16392"/>
                </a:lnTo>
                <a:lnTo>
                  <a:pt x="5991" y="16294"/>
                </a:lnTo>
                <a:lnTo>
                  <a:pt x="5894" y="16197"/>
                </a:lnTo>
                <a:lnTo>
                  <a:pt x="414" y="10839"/>
                </a:lnTo>
                <a:lnTo>
                  <a:pt x="268" y="10595"/>
                </a:lnTo>
                <a:lnTo>
                  <a:pt x="122" y="10352"/>
                </a:lnTo>
                <a:lnTo>
                  <a:pt x="24" y="10108"/>
                </a:lnTo>
                <a:lnTo>
                  <a:pt x="0" y="10011"/>
                </a:lnTo>
                <a:lnTo>
                  <a:pt x="0" y="9889"/>
                </a:lnTo>
                <a:lnTo>
                  <a:pt x="0" y="9718"/>
                </a:lnTo>
                <a:lnTo>
                  <a:pt x="24" y="9597"/>
                </a:lnTo>
                <a:lnTo>
                  <a:pt x="122" y="9329"/>
                </a:lnTo>
                <a:lnTo>
                  <a:pt x="268" y="9061"/>
                </a:lnTo>
                <a:lnTo>
                  <a:pt x="414" y="8842"/>
                </a:lnTo>
                <a:close/>
                <a:moveTo>
                  <a:pt x="12519" y="4190"/>
                </a:moveTo>
                <a:lnTo>
                  <a:pt x="12519" y="4190"/>
                </a:lnTo>
                <a:lnTo>
                  <a:pt x="12689" y="4336"/>
                </a:lnTo>
                <a:lnTo>
                  <a:pt x="12859" y="4433"/>
                </a:lnTo>
                <a:lnTo>
                  <a:pt x="13030" y="4482"/>
                </a:lnTo>
                <a:lnTo>
                  <a:pt x="13249" y="4482"/>
                </a:lnTo>
                <a:lnTo>
                  <a:pt x="13444" y="4482"/>
                </a:lnTo>
                <a:lnTo>
                  <a:pt x="13615" y="4433"/>
                </a:lnTo>
                <a:lnTo>
                  <a:pt x="13761" y="4336"/>
                </a:lnTo>
                <a:lnTo>
                  <a:pt x="13882" y="4190"/>
                </a:lnTo>
                <a:lnTo>
                  <a:pt x="14029" y="4044"/>
                </a:lnTo>
                <a:lnTo>
                  <a:pt x="14102" y="3873"/>
                </a:lnTo>
                <a:lnTo>
                  <a:pt x="14150" y="3727"/>
                </a:lnTo>
                <a:lnTo>
                  <a:pt x="14175" y="3557"/>
                </a:lnTo>
                <a:lnTo>
                  <a:pt x="14150" y="3362"/>
                </a:lnTo>
                <a:lnTo>
                  <a:pt x="14102" y="3167"/>
                </a:lnTo>
                <a:lnTo>
                  <a:pt x="14029" y="2996"/>
                </a:lnTo>
                <a:lnTo>
                  <a:pt x="13882" y="2850"/>
                </a:lnTo>
                <a:lnTo>
                  <a:pt x="13761" y="2728"/>
                </a:lnTo>
                <a:lnTo>
                  <a:pt x="13615" y="2655"/>
                </a:lnTo>
                <a:lnTo>
                  <a:pt x="13444" y="2582"/>
                </a:lnTo>
                <a:lnTo>
                  <a:pt x="13249" y="2558"/>
                </a:lnTo>
                <a:lnTo>
                  <a:pt x="13030" y="2582"/>
                </a:lnTo>
                <a:lnTo>
                  <a:pt x="12859" y="2655"/>
                </a:lnTo>
                <a:lnTo>
                  <a:pt x="12689" y="2728"/>
                </a:lnTo>
                <a:lnTo>
                  <a:pt x="12519" y="2850"/>
                </a:lnTo>
                <a:lnTo>
                  <a:pt x="12445" y="2996"/>
                </a:lnTo>
                <a:lnTo>
                  <a:pt x="12372" y="3167"/>
                </a:lnTo>
                <a:lnTo>
                  <a:pt x="12324" y="3362"/>
                </a:lnTo>
                <a:lnTo>
                  <a:pt x="12324" y="3557"/>
                </a:lnTo>
                <a:lnTo>
                  <a:pt x="12324" y="3727"/>
                </a:lnTo>
                <a:lnTo>
                  <a:pt x="12372" y="3873"/>
                </a:lnTo>
                <a:lnTo>
                  <a:pt x="12445" y="4044"/>
                </a:lnTo>
                <a:lnTo>
                  <a:pt x="12519" y="4190"/>
                </a:lnTo>
                <a:close/>
              </a:path>
            </a:pathLst>
          </a:custGeom>
          <a:solidFill>
            <a:srgbClr val="FFC000"/>
          </a:solidFill>
          <a:ln w="12700">
            <a:solidFill>
              <a:srgbClr val="ED7D31"/>
            </a:solidFill>
            <a:miter lim="800000"/>
            <a:headEnd type="none" w="sm" len="sm"/>
            <a:tailEnd type="none" w="sm" len="sm"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600" b="1" i="0" u="none" strike="noStrike" cap="none" normalizeH="0" baseline="0" smtClean="0">
                <a:ln>
                  <a:noFill/>
                </a:ln>
                <a:solidFill>
                  <a:srgbClr val="833C0B"/>
                </a:solidFill>
                <a:effectLst/>
                <a:ea typeface="Tahoma" panose="020B0604030504040204" pitchFamily="34" charset="0"/>
              </a:rPr>
              <a:t>new</a:t>
            </a:r>
            <a:endParaRPr kumimoji="0" lang="en-US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Надпись 604"/>
          <p:cNvSpPr txBox="1">
            <a:spLocks noChangeArrowheads="1"/>
          </p:cNvSpPr>
          <p:nvPr/>
        </p:nvSpPr>
        <p:spPr bwMode="auto">
          <a:xfrm>
            <a:off x="2497023" y="5666902"/>
            <a:ext cx="1833562" cy="816400"/>
          </a:xfrm>
          <a:prstGeom prst="rect">
            <a:avLst/>
          </a:prstGeom>
          <a:solidFill>
            <a:srgbClr val="ED7D31">
              <a:alpha val="41176"/>
            </a:srgbClr>
          </a:solidFill>
          <a:ln w="9525">
            <a:solidFill>
              <a:srgbClr val="0066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К справке прилагаются документы, подтверждающие совершение сделки</a:t>
            </a:r>
            <a:endParaRPr kumimoji="0" lang="ru-RU" altLang="ru-RU" sz="1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Надпись 605"/>
          <p:cNvSpPr txBox="1">
            <a:spLocks noChangeArrowheads="1"/>
          </p:cNvSpPr>
          <p:nvPr/>
        </p:nvSpPr>
        <p:spPr bwMode="auto">
          <a:xfrm>
            <a:off x="4632158" y="6850280"/>
            <a:ext cx="1976193" cy="1582905"/>
          </a:xfrm>
          <a:prstGeom prst="rect">
            <a:avLst/>
          </a:prstGeom>
          <a:solidFill>
            <a:srgbClr val="ED7D31">
              <a:alpha val="41176"/>
            </a:srgbClr>
          </a:solidFill>
          <a:ln w="9525">
            <a:solidFill>
              <a:srgbClr val="0066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К справке прилагается выписка банка о движении денежных средств по счету, сумма поступлений указывается в справке</a:t>
            </a:r>
            <a:endParaRPr kumimoji="0" lang="ru-RU" altLang="ru-RU" sz="11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Google Shape;768;p37"/>
          <p:cNvSpPr/>
          <p:nvPr/>
        </p:nvSpPr>
        <p:spPr>
          <a:xfrm>
            <a:off x="284259" y="209363"/>
            <a:ext cx="353415" cy="305944"/>
          </a:xfrm>
          <a:custGeom>
            <a:avLst/>
            <a:gdLst/>
            <a:ahLst/>
            <a:cxnLst/>
            <a:rect l="l" t="t" r="r" b="b"/>
            <a:pathLst>
              <a:path w="16221" h="16222" fill="none" extrusionOk="0">
                <a:moveTo>
                  <a:pt x="0" y="8111"/>
                </a:moveTo>
                <a:lnTo>
                  <a:pt x="0" y="8111"/>
                </a:lnTo>
                <a:lnTo>
                  <a:pt x="0" y="7697"/>
                </a:lnTo>
                <a:lnTo>
                  <a:pt x="49" y="7283"/>
                </a:lnTo>
                <a:lnTo>
                  <a:pt x="98" y="6869"/>
                </a:lnTo>
                <a:lnTo>
                  <a:pt x="171" y="6479"/>
                </a:lnTo>
                <a:lnTo>
                  <a:pt x="244" y="6090"/>
                </a:lnTo>
                <a:lnTo>
                  <a:pt x="366" y="5700"/>
                </a:lnTo>
                <a:lnTo>
                  <a:pt x="487" y="5335"/>
                </a:lnTo>
                <a:lnTo>
                  <a:pt x="634" y="4945"/>
                </a:lnTo>
                <a:lnTo>
                  <a:pt x="804" y="4604"/>
                </a:lnTo>
                <a:lnTo>
                  <a:pt x="975" y="4239"/>
                </a:lnTo>
                <a:lnTo>
                  <a:pt x="1169" y="3898"/>
                </a:lnTo>
                <a:lnTo>
                  <a:pt x="1389" y="3581"/>
                </a:lnTo>
                <a:lnTo>
                  <a:pt x="1608" y="3264"/>
                </a:lnTo>
                <a:lnTo>
                  <a:pt x="1851" y="2948"/>
                </a:lnTo>
                <a:lnTo>
                  <a:pt x="2119" y="2656"/>
                </a:lnTo>
                <a:lnTo>
                  <a:pt x="2387" y="2388"/>
                </a:lnTo>
                <a:lnTo>
                  <a:pt x="2655" y="2120"/>
                </a:lnTo>
                <a:lnTo>
                  <a:pt x="2947" y="1852"/>
                </a:lnTo>
                <a:lnTo>
                  <a:pt x="3264" y="1608"/>
                </a:lnTo>
                <a:lnTo>
                  <a:pt x="3581" y="1389"/>
                </a:lnTo>
                <a:lnTo>
                  <a:pt x="3897" y="1170"/>
                </a:lnTo>
                <a:lnTo>
                  <a:pt x="4238" y="975"/>
                </a:lnTo>
                <a:lnTo>
                  <a:pt x="4603" y="805"/>
                </a:lnTo>
                <a:lnTo>
                  <a:pt x="4944" y="634"/>
                </a:lnTo>
                <a:lnTo>
                  <a:pt x="5334" y="488"/>
                </a:lnTo>
                <a:lnTo>
                  <a:pt x="5699" y="366"/>
                </a:lnTo>
                <a:lnTo>
                  <a:pt x="6089" y="244"/>
                </a:lnTo>
                <a:lnTo>
                  <a:pt x="6479" y="171"/>
                </a:lnTo>
                <a:lnTo>
                  <a:pt x="6868" y="98"/>
                </a:lnTo>
                <a:lnTo>
                  <a:pt x="7282" y="50"/>
                </a:lnTo>
                <a:lnTo>
                  <a:pt x="7696" y="1"/>
                </a:lnTo>
                <a:lnTo>
                  <a:pt x="8111" y="1"/>
                </a:lnTo>
                <a:lnTo>
                  <a:pt x="8111" y="1"/>
                </a:lnTo>
                <a:lnTo>
                  <a:pt x="8525" y="1"/>
                </a:lnTo>
                <a:lnTo>
                  <a:pt x="8939" y="50"/>
                </a:lnTo>
                <a:lnTo>
                  <a:pt x="9353" y="98"/>
                </a:lnTo>
                <a:lnTo>
                  <a:pt x="9742" y="171"/>
                </a:lnTo>
                <a:lnTo>
                  <a:pt x="10132" y="244"/>
                </a:lnTo>
                <a:lnTo>
                  <a:pt x="10522" y="366"/>
                </a:lnTo>
                <a:lnTo>
                  <a:pt x="10911" y="488"/>
                </a:lnTo>
                <a:lnTo>
                  <a:pt x="11277" y="634"/>
                </a:lnTo>
                <a:lnTo>
                  <a:pt x="11618" y="805"/>
                </a:lnTo>
                <a:lnTo>
                  <a:pt x="11983" y="975"/>
                </a:lnTo>
                <a:lnTo>
                  <a:pt x="12324" y="1170"/>
                </a:lnTo>
                <a:lnTo>
                  <a:pt x="12641" y="1389"/>
                </a:lnTo>
                <a:lnTo>
                  <a:pt x="12957" y="1608"/>
                </a:lnTo>
                <a:lnTo>
                  <a:pt x="13274" y="1852"/>
                </a:lnTo>
                <a:lnTo>
                  <a:pt x="13566" y="2120"/>
                </a:lnTo>
                <a:lnTo>
                  <a:pt x="13834" y="2388"/>
                </a:lnTo>
                <a:lnTo>
                  <a:pt x="14126" y="2656"/>
                </a:lnTo>
                <a:lnTo>
                  <a:pt x="14370" y="2948"/>
                </a:lnTo>
                <a:lnTo>
                  <a:pt x="14613" y="3264"/>
                </a:lnTo>
                <a:lnTo>
                  <a:pt x="14832" y="3581"/>
                </a:lnTo>
                <a:lnTo>
                  <a:pt x="15052" y="3898"/>
                </a:lnTo>
                <a:lnTo>
                  <a:pt x="15247" y="4239"/>
                </a:lnTo>
                <a:lnTo>
                  <a:pt x="15417" y="4604"/>
                </a:lnTo>
                <a:lnTo>
                  <a:pt x="15587" y="4945"/>
                </a:lnTo>
                <a:lnTo>
                  <a:pt x="15734" y="5335"/>
                </a:lnTo>
                <a:lnTo>
                  <a:pt x="15855" y="5700"/>
                </a:lnTo>
                <a:lnTo>
                  <a:pt x="15977" y="6090"/>
                </a:lnTo>
                <a:lnTo>
                  <a:pt x="16050" y="6479"/>
                </a:lnTo>
                <a:lnTo>
                  <a:pt x="16123" y="6869"/>
                </a:lnTo>
                <a:lnTo>
                  <a:pt x="16172" y="7283"/>
                </a:lnTo>
                <a:lnTo>
                  <a:pt x="16221" y="7697"/>
                </a:lnTo>
                <a:lnTo>
                  <a:pt x="16221" y="8111"/>
                </a:lnTo>
                <a:lnTo>
                  <a:pt x="16221" y="8111"/>
                </a:lnTo>
                <a:lnTo>
                  <a:pt x="16221" y="8525"/>
                </a:lnTo>
                <a:lnTo>
                  <a:pt x="16172" y="8939"/>
                </a:lnTo>
                <a:lnTo>
                  <a:pt x="16123" y="9353"/>
                </a:lnTo>
                <a:lnTo>
                  <a:pt x="16050" y="9743"/>
                </a:lnTo>
                <a:lnTo>
                  <a:pt x="15977" y="10133"/>
                </a:lnTo>
                <a:lnTo>
                  <a:pt x="15855" y="10522"/>
                </a:lnTo>
                <a:lnTo>
                  <a:pt x="15734" y="10888"/>
                </a:lnTo>
                <a:lnTo>
                  <a:pt x="15587" y="11277"/>
                </a:lnTo>
                <a:lnTo>
                  <a:pt x="15417" y="11618"/>
                </a:lnTo>
                <a:lnTo>
                  <a:pt x="15247" y="11984"/>
                </a:lnTo>
                <a:lnTo>
                  <a:pt x="15052" y="12324"/>
                </a:lnTo>
                <a:lnTo>
                  <a:pt x="14832" y="12641"/>
                </a:lnTo>
                <a:lnTo>
                  <a:pt x="14613" y="12958"/>
                </a:lnTo>
                <a:lnTo>
                  <a:pt x="14370" y="13274"/>
                </a:lnTo>
                <a:lnTo>
                  <a:pt x="14126" y="13567"/>
                </a:lnTo>
                <a:lnTo>
                  <a:pt x="13834" y="13835"/>
                </a:lnTo>
                <a:lnTo>
                  <a:pt x="13566" y="14102"/>
                </a:lnTo>
                <a:lnTo>
                  <a:pt x="13274" y="14370"/>
                </a:lnTo>
                <a:lnTo>
                  <a:pt x="12957" y="14614"/>
                </a:lnTo>
                <a:lnTo>
                  <a:pt x="12641" y="14833"/>
                </a:lnTo>
                <a:lnTo>
                  <a:pt x="12324" y="15052"/>
                </a:lnTo>
                <a:lnTo>
                  <a:pt x="11983" y="15247"/>
                </a:lnTo>
                <a:lnTo>
                  <a:pt x="11618" y="15418"/>
                </a:lnTo>
                <a:lnTo>
                  <a:pt x="11277" y="15588"/>
                </a:lnTo>
                <a:lnTo>
                  <a:pt x="10911" y="15734"/>
                </a:lnTo>
                <a:lnTo>
                  <a:pt x="10522" y="15856"/>
                </a:lnTo>
                <a:lnTo>
                  <a:pt x="10132" y="15978"/>
                </a:lnTo>
                <a:lnTo>
                  <a:pt x="9742" y="16051"/>
                </a:lnTo>
                <a:lnTo>
                  <a:pt x="9353" y="16124"/>
                </a:lnTo>
                <a:lnTo>
                  <a:pt x="8939" y="16173"/>
                </a:lnTo>
                <a:lnTo>
                  <a:pt x="8525" y="16221"/>
                </a:lnTo>
                <a:lnTo>
                  <a:pt x="8111" y="16221"/>
                </a:lnTo>
                <a:lnTo>
                  <a:pt x="8111" y="16221"/>
                </a:lnTo>
                <a:lnTo>
                  <a:pt x="7696" y="16221"/>
                </a:lnTo>
                <a:lnTo>
                  <a:pt x="7282" y="16173"/>
                </a:lnTo>
                <a:lnTo>
                  <a:pt x="6868" y="16124"/>
                </a:lnTo>
                <a:lnTo>
                  <a:pt x="6479" y="16051"/>
                </a:lnTo>
                <a:lnTo>
                  <a:pt x="6089" y="15978"/>
                </a:lnTo>
                <a:lnTo>
                  <a:pt x="5699" y="15856"/>
                </a:lnTo>
                <a:lnTo>
                  <a:pt x="5334" y="15734"/>
                </a:lnTo>
                <a:lnTo>
                  <a:pt x="4944" y="15588"/>
                </a:lnTo>
                <a:lnTo>
                  <a:pt x="4603" y="15418"/>
                </a:lnTo>
                <a:lnTo>
                  <a:pt x="4238" y="15247"/>
                </a:lnTo>
                <a:lnTo>
                  <a:pt x="3897" y="15052"/>
                </a:lnTo>
                <a:lnTo>
                  <a:pt x="3581" y="14833"/>
                </a:lnTo>
                <a:lnTo>
                  <a:pt x="3264" y="14614"/>
                </a:lnTo>
                <a:lnTo>
                  <a:pt x="2947" y="14370"/>
                </a:lnTo>
                <a:lnTo>
                  <a:pt x="2655" y="14102"/>
                </a:lnTo>
                <a:lnTo>
                  <a:pt x="2387" y="13835"/>
                </a:lnTo>
                <a:lnTo>
                  <a:pt x="2119" y="13567"/>
                </a:lnTo>
                <a:lnTo>
                  <a:pt x="1851" y="13274"/>
                </a:lnTo>
                <a:lnTo>
                  <a:pt x="1608" y="12958"/>
                </a:lnTo>
                <a:lnTo>
                  <a:pt x="1389" y="12641"/>
                </a:lnTo>
                <a:lnTo>
                  <a:pt x="1169" y="12324"/>
                </a:lnTo>
                <a:lnTo>
                  <a:pt x="975" y="11984"/>
                </a:lnTo>
                <a:lnTo>
                  <a:pt x="804" y="11618"/>
                </a:lnTo>
                <a:lnTo>
                  <a:pt x="634" y="11277"/>
                </a:lnTo>
                <a:lnTo>
                  <a:pt x="487" y="10888"/>
                </a:lnTo>
                <a:lnTo>
                  <a:pt x="366" y="10522"/>
                </a:lnTo>
                <a:lnTo>
                  <a:pt x="244" y="10133"/>
                </a:lnTo>
                <a:lnTo>
                  <a:pt x="171" y="9743"/>
                </a:lnTo>
                <a:lnTo>
                  <a:pt x="98" y="9353"/>
                </a:lnTo>
                <a:lnTo>
                  <a:pt x="49" y="8939"/>
                </a:lnTo>
                <a:lnTo>
                  <a:pt x="0" y="8525"/>
                </a:lnTo>
                <a:lnTo>
                  <a:pt x="0" y="8111"/>
                </a:lnTo>
                <a:lnTo>
                  <a:pt x="0" y="8111"/>
                </a:lnTo>
                <a:close/>
                <a:moveTo>
                  <a:pt x="7234" y="11180"/>
                </a:moveTo>
                <a:lnTo>
                  <a:pt x="7234" y="11180"/>
                </a:lnTo>
                <a:lnTo>
                  <a:pt x="7282" y="11180"/>
                </a:lnTo>
                <a:lnTo>
                  <a:pt x="7282" y="11180"/>
                </a:lnTo>
                <a:lnTo>
                  <a:pt x="7453" y="11155"/>
                </a:lnTo>
                <a:lnTo>
                  <a:pt x="7623" y="11082"/>
                </a:lnTo>
                <a:lnTo>
                  <a:pt x="7794" y="10985"/>
                </a:lnTo>
                <a:lnTo>
                  <a:pt x="7916" y="10863"/>
                </a:lnTo>
                <a:lnTo>
                  <a:pt x="12007" y="6747"/>
                </a:lnTo>
                <a:lnTo>
                  <a:pt x="12007" y="6747"/>
                </a:lnTo>
                <a:lnTo>
                  <a:pt x="12105" y="6625"/>
                </a:lnTo>
                <a:lnTo>
                  <a:pt x="12153" y="6504"/>
                </a:lnTo>
                <a:lnTo>
                  <a:pt x="12202" y="6358"/>
                </a:lnTo>
                <a:lnTo>
                  <a:pt x="12202" y="6211"/>
                </a:lnTo>
                <a:lnTo>
                  <a:pt x="12202" y="6211"/>
                </a:lnTo>
                <a:lnTo>
                  <a:pt x="12178" y="6017"/>
                </a:lnTo>
                <a:lnTo>
                  <a:pt x="12129" y="5822"/>
                </a:lnTo>
                <a:lnTo>
                  <a:pt x="12032" y="5676"/>
                </a:lnTo>
                <a:lnTo>
                  <a:pt x="11886" y="5529"/>
                </a:lnTo>
                <a:lnTo>
                  <a:pt x="11886" y="5529"/>
                </a:lnTo>
                <a:lnTo>
                  <a:pt x="11764" y="5432"/>
                </a:lnTo>
                <a:lnTo>
                  <a:pt x="11618" y="5383"/>
                </a:lnTo>
                <a:lnTo>
                  <a:pt x="11472" y="5335"/>
                </a:lnTo>
                <a:lnTo>
                  <a:pt x="11325" y="5335"/>
                </a:lnTo>
                <a:lnTo>
                  <a:pt x="11325" y="5335"/>
                </a:lnTo>
                <a:lnTo>
                  <a:pt x="11131" y="5359"/>
                </a:lnTo>
                <a:lnTo>
                  <a:pt x="10960" y="5408"/>
                </a:lnTo>
                <a:lnTo>
                  <a:pt x="10790" y="5505"/>
                </a:lnTo>
                <a:lnTo>
                  <a:pt x="10643" y="5651"/>
                </a:lnTo>
                <a:lnTo>
                  <a:pt x="7161" y="8988"/>
                </a:lnTo>
                <a:lnTo>
                  <a:pt x="5797" y="7648"/>
                </a:lnTo>
                <a:lnTo>
                  <a:pt x="5797" y="7648"/>
                </a:lnTo>
                <a:lnTo>
                  <a:pt x="5675" y="7527"/>
                </a:lnTo>
                <a:lnTo>
                  <a:pt x="5505" y="7454"/>
                </a:lnTo>
                <a:lnTo>
                  <a:pt x="5358" y="7405"/>
                </a:lnTo>
                <a:lnTo>
                  <a:pt x="5188" y="7380"/>
                </a:lnTo>
                <a:lnTo>
                  <a:pt x="5188" y="7380"/>
                </a:lnTo>
                <a:lnTo>
                  <a:pt x="5017" y="7405"/>
                </a:lnTo>
                <a:lnTo>
                  <a:pt x="4847" y="7454"/>
                </a:lnTo>
                <a:lnTo>
                  <a:pt x="4701" y="7527"/>
                </a:lnTo>
                <a:lnTo>
                  <a:pt x="4555" y="7648"/>
                </a:lnTo>
                <a:lnTo>
                  <a:pt x="4555" y="7648"/>
                </a:lnTo>
                <a:lnTo>
                  <a:pt x="4457" y="7770"/>
                </a:lnTo>
                <a:lnTo>
                  <a:pt x="4360" y="7916"/>
                </a:lnTo>
                <a:lnTo>
                  <a:pt x="4311" y="8087"/>
                </a:lnTo>
                <a:lnTo>
                  <a:pt x="4311" y="8257"/>
                </a:lnTo>
                <a:lnTo>
                  <a:pt x="4311" y="8257"/>
                </a:lnTo>
                <a:lnTo>
                  <a:pt x="4311" y="8428"/>
                </a:lnTo>
                <a:lnTo>
                  <a:pt x="4360" y="8598"/>
                </a:lnTo>
                <a:lnTo>
                  <a:pt x="4457" y="8744"/>
                </a:lnTo>
                <a:lnTo>
                  <a:pt x="4555" y="8890"/>
                </a:lnTo>
                <a:lnTo>
                  <a:pt x="6601" y="10936"/>
                </a:lnTo>
                <a:lnTo>
                  <a:pt x="6601" y="10936"/>
                </a:lnTo>
                <a:lnTo>
                  <a:pt x="6747" y="11034"/>
                </a:lnTo>
                <a:lnTo>
                  <a:pt x="6893" y="11131"/>
                </a:lnTo>
                <a:lnTo>
                  <a:pt x="7063" y="11180"/>
                </a:lnTo>
                <a:lnTo>
                  <a:pt x="7234" y="11180"/>
                </a:lnTo>
                <a:lnTo>
                  <a:pt x="7234" y="11180"/>
                </a:lnTo>
                <a:close/>
              </a:path>
            </a:pathLst>
          </a:custGeom>
          <a:noFill/>
          <a:ln w="121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lang="ru-RU"/>
          </a:p>
        </p:txBody>
      </p:sp>
      <p:sp>
        <p:nvSpPr>
          <p:cNvPr id="48" name="Rectangle 67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0" name="Rectangle 79"/>
          <p:cNvSpPr>
            <a:spLocks noChangeArrowheads="1"/>
          </p:cNvSpPr>
          <p:nvPr/>
        </p:nvSpPr>
        <p:spPr bwMode="auto">
          <a:xfrm>
            <a:off x="0" y="71437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3" name="Стрелка вниз 2082"/>
          <p:cNvSpPr/>
          <p:nvPr/>
        </p:nvSpPr>
        <p:spPr>
          <a:xfrm>
            <a:off x="1130903" y="4269899"/>
            <a:ext cx="217457" cy="190604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1011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655</Words>
  <Application>Microsoft Office PowerPoint</Application>
  <PresentationFormat>Лист A4 (210x297 мм)</PresentationFormat>
  <Paragraphs>85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PNO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Зимнякова Мария Сергеевна</dc:creator>
  <cp:lastModifiedBy>User</cp:lastModifiedBy>
  <cp:revision>32</cp:revision>
  <dcterms:created xsi:type="dcterms:W3CDTF">2021-12-06T05:55:28Z</dcterms:created>
  <dcterms:modified xsi:type="dcterms:W3CDTF">2021-12-15T01:20:47Z</dcterms:modified>
</cp:coreProperties>
</file>